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8" r:id="rId2"/>
    <p:sldMasterId id="2147483661" r:id="rId3"/>
  </p:sldMasterIdLst>
  <p:notesMasterIdLst>
    <p:notesMasterId r:id="rId22"/>
  </p:notesMasterIdLst>
  <p:sldIdLst>
    <p:sldId id="288" r:id="rId4"/>
    <p:sldId id="289" r:id="rId5"/>
    <p:sldId id="271" r:id="rId6"/>
    <p:sldId id="272" r:id="rId7"/>
    <p:sldId id="273" r:id="rId8"/>
    <p:sldId id="265" r:id="rId9"/>
    <p:sldId id="266" r:id="rId10"/>
    <p:sldId id="267" r:id="rId11"/>
    <p:sldId id="268" r:id="rId12"/>
    <p:sldId id="274" r:id="rId13"/>
    <p:sldId id="275" r:id="rId14"/>
    <p:sldId id="276" r:id="rId15"/>
    <p:sldId id="277" r:id="rId16"/>
    <p:sldId id="278" r:id="rId17"/>
    <p:sldId id="279" r:id="rId18"/>
    <p:sldId id="280" r:id="rId19"/>
    <p:sldId id="281"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8298" autoAdjust="0"/>
  </p:normalViewPr>
  <p:slideViewPr>
    <p:cSldViewPr snapToGrid="0" showGuides="1">
      <p:cViewPr varScale="1">
        <p:scale>
          <a:sx n="86" d="100"/>
          <a:sy n="86" d="100"/>
        </p:scale>
        <p:origin x="41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A8F08-5FEE-4122-845E-7387409F3EFC}" type="datetimeFigureOut">
              <a:rPr lang="en-US" smtClean="0"/>
              <a:t>3/3/2021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85C13-3BA0-4640-80E6-97FDBC0E9A25}" type="slidenum">
              <a:rPr lang="en-US" smtClean="0"/>
              <a:t>‹#›</a:t>
            </a:fld>
            <a:endParaRPr lang="en-US"/>
          </a:p>
        </p:txBody>
      </p:sp>
    </p:spTree>
    <p:extLst>
      <p:ext uri="{BB962C8B-B14F-4D97-AF65-F5344CB8AC3E}">
        <p14:creationId xmlns:p14="http://schemas.microsoft.com/office/powerpoint/2010/main" val="323316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1: </a:t>
            </a:r>
            <a:r>
              <a:rPr lang="en-US" sz="1200" b="1" dirty="0">
                <a:solidFill>
                  <a:srgbClr val="424242"/>
                </a:solidFill>
              </a:rPr>
              <a:t>Listing Presentation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your seller’s first and last names.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Change the background photo to your listing photo (right click on the background image &gt; Change Picture &gt; From a File &gt; Choose listing image).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To make background image blurry: 1) left click on the image, 2) select the Picture Format tab from the menu, 3) select Correction in the Adjust section of the menu, 4) select the first option in the first/top row.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Then change the transparency of the photo to 15%.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Change the primary photo with the same photo as the background (right click on the image &gt; Change Picture &gt; From a File &gt; Choose listing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Update colors to match your brand.</a:t>
            </a:r>
          </a:p>
          <a:p>
            <a:endParaRPr lang="en-US" dirty="0"/>
          </a:p>
          <a:p>
            <a:r>
              <a:rPr lang="en-US" b="1" dirty="0"/>
              <a:t>Script Outline: </a:t>
            </a:r>
          </a:p>
          <a:p>
            <a:pPr marL="171450" indent="-171450">
              <a:buFont typeface="Arial"/>
              <a:buChar char="•"/>
            </a:pPr>
            <a:r>
              <a:rPr lang="en-US" dirty="0"/>
              <a:t>Introduce yourself.</a:t>
            </a:r>
          </a:p>
          <a:p>
            <a:pPr marL="171450" indent="-171450">
              <a:buFont typeface="Arial"/>
              <a:buChar char="•"/>
            </a:pPr>
            <a:r>
              <a:rPr lang="en-US" dirty="0"/>
              <a:t>Explain that you created a custom marketing plan specifically</a:t>
            </a:r>
            <a:r>
              <a:rPr lang="en-US" baseline="0" dirty="0"/>
              <a:t> for this property.</a:t>
            </a:r>
          </a:p>
          <a:p>
            <a:pPr marL="171450" indent="-171450">
              <a:buFont typeface="Arial"/>
              <a:buChar char="•"/>
            </a:pPr>
            <a:r>
              <a:rPr lang="en-US" baseline="0" dirty="0"/>
              <a:t>Ask if they have any questions before you get started.</a:t>
            </a:r>
            <a:endParaRPr lang="en-US" dirty="0"/>
          </a:p>
          <a:p>
            <a:endParaRPr lang="en-US" dirty="0"/>
          </a:p>
        </p:txBody>
      </p:sp>
      <p:sp>
        <p:nvSpPr>
          <p:cNvPr id="4" name="Slide Number Placeholder 3"/>
          <p:cNvSpPr>
            <a:spLocks noGrp="1"/>
          </p:cNvSpPr>
          <p:nvPr>
            <p:ph type="sldNum" sz="quarter" idx="5"/>
          </p:nvPr>
        </p:nvSpPr>
        <p:spPr/>
        <p:txBody>
          <a:bodyPr/>
          <a:lstStyle/>
          <a:p>
            <a:fld id="{5A085C13-3BA0-4640-80E6-97FDBC0E9A25}" type="slidenum">
              <a:rPr lang="en-US" smtClean="0"/>
              <a:t>1</a:t>
            </a:fld>
            <a:endParaRPr lang="en-US"/>
          </a:p>
        </p:txBody>
      </p:sp>
    </p:spTree>
    <p:extLst>
      <p:ext uri="{BB962C8B-B14F-4D97-AF65-F5344CB8AC3E}">
        <p14:creationId xmlns:p14="http://schemas.microsoft.com/office/powerpoint/2010/main" val="1982797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10: </a:t>
            </a:r>
            <a:r>
              <a:rPr lang="en-US" sz="1200" b="1" dirty="0">
                <a:solidFill>
                  <a:srgbClr val="424242"/>
                </a:solidFill>
              </a:rPr>
              <a:t>Listing Price Proposal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price ranges for recently sold homes.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price ranges for active home sales.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price ranges homes that did not sell.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address of the listing.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listing price proposal.</a:t>
            </a:r>
          </a:p>
          <a:p>
            <a:endParaRPr lang="en-US" dirty="0"/>
          </a:p>
          <a:p>
            <a:r>
              <a:rPr lang="en-US" b="1" dirty="0"/>
              <a:t>Script</a:t>
            </a:r>
            <a:r>
              <a:rPr lang="en-US" b="1" baseline="0" dirty="0"/>
              <a:t> Outline:</a:t>
            </a:r>
          </a:p>
          <a:p>
            <a:pPr marL="171450" indent="-171450">
              <a:buFont typeface="Arial"/>
              <a:buChar char="•"/>
            </a:pPr>
            <a:r>
              <a:rPr lang="en-US" b="0" baseline="0" dirty="0"/>
              <a:t>Explain each range and where data came from.</a:t>
            </a:r>
          </a:p>
          <a:p>
            <a:pPr marL="171450" indent="-171450">
              <a:buFont typeface="Arial"/>
              <a:buChar char="•"/>
            </a:pPr>
            <a:r>
              <a:rPr lang="en-US" b="0" baseline="0" dirty="0"/>
              <a:t>Explain current market conditions (average days on market, average selling price, # of homes for sale).</a:t>
            </a:r>
          </a:p>
          <a:p>
            <a:pPr marL="171450" indent="-171450">
              <a:buFont typeface="Arial"/>
              <a:buChar char="•"/>
            </a:pPr>
            <a:r>
              <a:rPr lang="en-US" b="0" baseline="0" dirty="0"/>
              <a:t>Explain that you’re open to negotiate on price but this is your advice based on history, etc.</a:t>
            </a:r>
          </a:p>
          <a:p>
            <a:pPr marL="171450" indent="-171450">
              <a:buFont typeface="Arial"/>
              <a:buChar char="•"/>
            </a:pPr>
            <a:r>
              <a:rPr lang="en-US" b="0" baseline="0" dirty="0"/>
              <a:t>Ask if any questions before moving on to marketing strategy.</a:t>
            </a:r>
            <a:endParaRPr lang="en-US" dirty="0"/>
          </a:p>
        </p:txBody>
      </p:sp>
      <p:sp>
        <p:nvSpPr>
          <p:cNvPr id="4" name="Slide Number Placeholder 3"/>
          <p:cNvSpPr>
            <a:spLocks noGrp="1"/>
          </p:cNvSpPr>
          <p:nvPr>
            <p:ph type="sldNum" sz="quarter" idx="5"/>
          </p:nvPr>
        </p:nvSpPr>
        <p:spPr/>
        <p:txBody>
          <a:bodyPr/>
          <a:lstStyle/>
          <a:p>
            <a:fld id="{5A085C13-3BA0-4640-80E6-97FDBC0E9A25}" type="slidenum">
              <a:rPr lang="en-US" smtClean="0"/>
              <a:t>10</a:t>
            </a:fld>
            <a:endParaRPr lang="en-US"/>
          </a:p>
        </p:txBody>
      </p:sp>
    </p:spTree>
    <p:extLst>
      <p:ext uri="{BB962C8B-B14F-4D97-AF65-F5344CB8AC3E}">
        <p14:creationId xmlns:p14="http://schemas.microsoft.com/office/powerpoint/2010/main" val="4146199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11: </a:t>
            </a:r>
            <a:r>
              <a:rPr lang="en-US" sz="1200" b="1" dirty="0">
                <a:solidFill>
                  <a:srgbClr val="424242"/>
                </a:solidFill>
              </a:rPr>
              <a:t>Marketing Strategy – Overview: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Pick and insert your marketing strategy’s focus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explanations for each focus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your website traffic, social media followers, and contact database stats in the right-hand column.</a:t>
            </a:r>
          </a:p>
          <a:p>
            <a:endParaRPr lang="en-US" dirty="0"/>
          </a:p>
          <a:p>
            <a:pPr marL="0" indent="0">
              <a:buFont typeface="Arial"/>
              <a:buNone/>
            </a:pPr>
            <a:r>
              <a:rPr lang="en-US" b="1" baseline="0" dirty="0"/>
              <a:t>Script Outline:</a:t>
            </a:r>
          </a:p>
          <a:p>
            <a:pPr marL="171450" indent="-171450">
              <a:buFont typeface="Arial"/>
              <a:buChar char="•"/>
            </a:pPr>
            <a:r>
              <a:rPr lang="en-US" baseline="0" dirty="0"/>
              <a:t>Explain consumer landscape and review stats on how people are searching for homes.</a:t>
            </a:r>
          </a:p>
          <a:p>
            <a:pPr marL="171450" indent="-171450">
              <a:buFont typeface="Arial"/>
              <a:buChar char="•"/>
            </a:pPr>
            <a:r>
              <a:rPr lang="en-US" baseline="0" dirty="0"/>
              <a:t>Talk about your focus as a marketer and explain where you’ve seen success.</a:t>
            </a:r>
          </a:p>
          <a:p>
            <a:pPr marL="171450" indent="-171450">
              <a:buFont typeface="Arial"/>
              <a:buChar char="•"/>
            </a:pPr>
            <a:r>
              <a:rPr lang="en-US" baseline="0" dirty="0"/>
              <a:t>Go over your website, social media, and contact stats and the value they bring to your marketing success.</a:t>
            </a:r>
          </a:p>
          <a:p>
            <a:pPr marL="171450" indent="-171450">
              <a:buFont typeface="Arial"/>
              <a:buChar char="•"/>
            </a:pPr>
            <a:r>
              <a:rPr lang="en-US" baseline="0" dirty="0"/>
              <a:t>Ask if there are any questions before moving to marketing samples.</a:t>
            </a:r>
            <a:endParaRPr lang="en-US" dirty="0"/>
          </a:p>
        </p:txBody>
      </p:sp>
      <p:sp>
        <p:nvSpPr>
          <p:cNvPr id="4" name="Slide Number Placeholder 3"/>
          <p:cNvSpPr>
            <a:spLocks noGrp="1"/>
          </p:cNvSpPr>
          <p:nvPr>
            <p:ph type="sldNum" sz="quarter" idx="5"/>
          </p:nvPr>
        </p:nvSpPr>
        <p:spPr/>
        <p:txBody>
          <a:bodyPr/>
          <a:lstStyle/>
          <a:p>
            <a:fld id="{5A085C13-3BA0-4640-80E6-97FDBC0E9A25}" type="slidenum">
              <a:rPr lang="en-US" smtClean="0"/>
              <a:t>11</a:t>
            </a:fld>
            <a:endParaRPr lang="en-US"/>
          </a:p>
        </p:txBody>
      </p:sp>
    </p:spTree>
    <p:extLst>
      <p:ext uri="{BB962C8B-B14F-4D97-AF65-F5344CB8AC3E}">
        <p14:creationId xmlns:p14="http://schemas.microsoft.com/office/powerpoint/2010/main" val="3667691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12: </a:t>
            </a:r>
            <a:r>
              <a:rPr lang="en-US" sz="1200" b="1" dirty="0">
                <a:solidFill>
                  <a:srgbClr val="424242"/>
                </a:solidFill>
              </a:rPr>
              <a:t>Marketing Sample #1 - Website</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aseline="0" dirty="0"/>
              <a:t>Pick your 3 strongest assets and customize this slide.</a:t>
            </a:r>
          </a:p>
          <a:p>
            <a:endParaRPr lang="en-US" dirty="0"/>
          </a:p>
          <a:p>
            <a:r>
              <a:rPr lang="en-US" dirty="0"/>
              <a:t>Examples of Website Strategy Notes:</a:t>
            </a:r>
          </a:p>
          <a:p>
            <a:pPr marL="171450" indent="-171450">
              <a:buFont typeface="Arial" panose="020B0604020202020204" pitchFamily="34" charset="0"/>
              <a:buChar char="•"/>
            </a:pPr>
            <a:r>
              <a:rPr lang="en-US" dirty="0"/>
              <a:t>Create a comprehensive listing page with high-resolution photographs, enticing listing copy that motivates buyers, local information, and more.</a:t>
            </a:r>
          </a:p>
          <a:p>
            <a:pPr marL="171450" indent="-171450">
              <a:buFont typeface="Arial" panose="020B0604020202020204" pitchFamily="34" charset="0"/>
              <a:buChar char="•"/>
            </a:pPr>
            <a:r>
              <a:rPr lang="en-US" dirty="0"/>
              <a:t>Generate high website traffic to listing through SEO and SEM.</a:t>
            </a:r>
          </a:p>
          <a:p>
            <a:pPr marL="171450" indent="-171450">
              <a:buFont typeface="Arial" panose="020B0604020202020204" pitchFamily="34" charset="0"/>
              <a:buChar char="•"/>
            </a:pPr>
            <a:r>
              <a:rPr lang="en-US" dirty="0"/>
              <a:t>High quality photos generate buyers.</a:t>
            </a:r>
          </a:p>
          <a:p>
            <a:pPr marL="171450" indent="-171450">
              <a:buFont typeface="Arial" panose="020B0604020202020204" pitchFamily="34" charset="0"/>
              <a:buChar char="•"/>
            </a:pPr>
            <a:r>
              <a:rPr lang="en-US" dirty="0"/>
              <a:t>Listing page includes contact form.</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Script Outline:</a:t>
            </a:r>
          </a:p>
          <a:p>
            <a:pPr marL="171450" indent="-171450">
              <a:buFont typeface="Arial"/>
              <a:buChar char="•"/>
            </a:pPr>
            <a:r>
              <a:rPr lang="en-US" baseline="0" dirty="0"/>
              <a:t>Explain details of sample.</a:t>
            </a:r>
          </a:p>
          <a:p>
            <a:pPr marL="171450" indent="-171450">
              <a:buFont typeface="Arial"/>
              <a:buChar char="•"/>
            </a:pPr>
            <a:r>
              <a:rPr lang="en-US" baseline="0" dirty="0"/>
              <a:t>Explain your strategy / why it works.</a:t>
            </a:r>
          </a:p>
          <a:p>
            <a:pPr marL="171450" indent="-171450">
              <a:buFont typeface="Arial"/>
              <a:buChar char="•"/>
            </a:pPr>
            <a:endParaRPr lang="en-US" baseline="0" dirty="0"/>
          </a:p>
          <a:p>
            <a:pPr marL="0" indent="0">
              <a:buFont typeface="Arial"/>
              <a:buNone/>
            </a:pPr>
            <a:r>
              <a:rPr lang="en-US" i="1" baseline="0" dirty="0"/>
              <a:t>(be sure this is customized with your lead’s property info)</a:t>
            </a:r>
          </a:p>
        </p:txBody>
      </p:sp>
      <p:sp>
        <p:nvSpPr>
          <p:cNvPr id="4" name="Slide Number Placeholder 3"/>
          <p:cNvSpPr>
            <a:spLocks noGrp="1"/>
          </p:cNvSpPr>
          <p:nvPr>
            <p:ph type="sldNum" sz="quarter" idx="5"/>
          </p:nvPr>
        </p:nvSpPr>
        <p:spPr/>
        <p:txBody>
          <a:bodyPr/>
          <a:lstStyle/>
          <a:p>
            <a:fld id="{5A085C13-3BA0-4640-80E6-97FDBC0E9A25}" type="slidenum">
              <a:rPr lang="en-US" smtClean="0"/>
              <a:t>12</a:t>
            </a:fld>
            <a:endParaRPr lang="en-US"/>
          </a:p>
        </p:txBody>
      </p:sp>
    </p:spTree>
    <p:extLst>
      <p:ext uri="{BB962C8B-B14F-4D97-AF65-F5344CB8AC3E}">
        <p14:creationId xmlns:p14="http://schemas.microsoft.com/office/powerpoint/2010/main" val="120692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13: </a:t>
            </a:r>
            <a:r>
              <a:rPr lang="en-US" sz="1200" b="1" dirty="0">
                <a:solidFill>
                  <a:srgbClr val="424242"/>
                </a:solidFill>
              </a:rPr>
              <a:t>Marketing Sample #2 – Social Media</a:t>
            </a:r>
            <a:endParaRPr lang="en-US" sz="1200" b="1" baseline="0" dirty="0">
              <a:solidFill>
                <a:srgbClr val="424242"/>
              </a:solidFil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aseline="0" dirty="0"/>
              <a:t>Pick your 3 strongest assets and customize this slide.</a:t>
            </a:r>
          </a:p>
          <a:p>
            <a:endParaRPr lang="en-US" dirty="0"/>
          </a:p>
          <a:p>
            <a:r>
              <a:rPr lang="en-US" dirty="0"/>
              <a:t>Examples of Social Media Strategy Notes:</a:t>
            </a:r>
          </a:p>
          <a:p>
            <a:pPr marL="171450" indent="-171450">
              <a:buFont typeface="Arial" panose="020B0604020202020204" pitchFamily="34" charset="0"/>
              <a:buChar char="•"/>
            </a:pPr>
            <a:r>
              <a:rPr lang="en-US" dirty="0"/>
              <a:t>Create and share your listing post 3x per week.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Generate high website traffic to listing through postings and hyper-targeted ads.</a:t>
            </a:r>
          </a:p>
          <a:p>
            <a:pPr marL="171450" indent="-171450">
              <a:buFont typeface="Arial" panose="020B0604020202020204" pitchFamily="34" charset="0"/>
              <a:buChar char="•"/>
            </a:pPr>
            <a:r>
              <a:rPr lang="en-US" dirty="0"/>
              <a:t>Reduce number of photos to generate buyer interest and entice clicks.</a:t>
            </a:r>
          </a:p>
          <a:p>
            <a:pPr marL="171450" indent="-171450">
              <a:buFont typeface="Arial" panose="020B0604020202020204" pitchFamily="34" charset="0"/>
              <a:buChar char="•"/>
            </a:pPr>
            <a:r>
              <a:rPr lang="en-US" dirty="0"/>
              <a:t>Listing page includes contact form.</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Script Outline:</a:t>
            </a:r>
          </a:p>
          <a:p>
            <a:pPr marL="171450" indent="-171450">
              <a:buFont typeface="Arial"/>
              <a:buChar char="•"/>
            </a:pPr>
            <a:r>
              <a:rPr lang="en-US" baseline="0" dirty="0"/>
              <a:t>Explain details of sample.</a:t>
            </a:r>
          </a:p>
          <a:p>
            <a:pPr marL="171450" indent="-171450">
              <a:buFont typeface="Arial"/>
              <a:buChar char="•"/>
            </a:pPr>
            <a:r>
              <a:rPr lang="en-US" baseline="0" dirty="0"/>
              <a:t>Explain your strategy / why it works.</a:t>
            </a:r>
          </a:p>
          <a:p>
            <a:pPr marL="171450" indent="-171450">
              <a:buFont typeface="Arial"/>
              <a:buChar char="•"/>
            </a:pPr>
            <a:endParaRPr lang="en-US" baseline="0" dirty="0"/>
          </a:p>
          <a:p>
            <a:pPr marL="0" indent="0">
              <a:buFont typeface="Arial"/>
              <a:buNone/>
            </a:pPr>
            <a:r>
              <a:rPr lang="en-US" i="1" baseline="0" dirty="0"/>
              <a:t>(be sure this is customized with your lead’s property info)</a:t>
            </a:r>
            <a:endParaRPr lang="en-US" dirty="0"/>
          </a:p>
        </p:txBody>
      </p:sp>
      <p:sp>
        <p:nvSpPr>
          <p:cNvPr id="4" name="Slide Number Placeholder 3"/>
          <p:cNvSpPr>
            <a:spLocks noGrp="1"/>
          </p:cNvSpPr>
          <p:nvPr>
            <p:ph type="sldNum" sz="quarter" idx="5"/>
          </p:nvPr>
        </p:nvSpPr>
        <p:spPr/>
        <p:txBody>
          <a:bodyPr/>
          <a:lstStyle/>
          <a:p>
            <a:fld id="{5A085C13-3BA0-4640-80E6-97FDBC0E9A25}" type="slidenum">
              <a:rPr lang="en-US" smtClean="0"/>
              <a:t>13</a:t>
            </a:fld>
            <a:endParaRPr lang="en-US"/>
          </a:p>
        </p:txBody>
      </p:sp>
    </p:spTree>
    <p:extLst>
      <p:ext uri="{BB962C8B-B14F-4D97-AF65-F5344CB8AC3E}">
        <p14:creationId xmlns:p14="http://schemas.microsoft.com/office/powerpoint/2010/main" val="3376363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14: </a:t>
            </a:r>
            <a:r>
              <a:rPr lang="en-US" sz="1200" b="1" dirty="0">
                <a:solidFill>
                  <a:srgbClr val="424242"/>
                </a:solidFill>
              </a:rPr>
              <a:t>Marketing Sample #3 - Email</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aseline="0" dirty="0"/>
              <a:t>Pick your 3 strongest assets and customize this slide.</a:t>
            </a:r>
          </a:p>
          <a:p>
            <a:endParaRPr lang="en-US" dirty="0"/>
          </a:p>
          <a:p>
            <a:r>
              <a:rPr lang="en-US" dirty="0"/>
              <a:t>Examples of Email Strategy Notes:</a:t>
            </a:r>
          </a:p>
          <a:p>
            <a:pPr marL="171450" indent="-171450">
              <a:buFont typeface="Arial" panose="020B0604020202020204" pitchFamily="34" charset="0"/>
              <a:buChar char="•"/>
            </a:pPr>
            <a:r>
              <a:rPr lang="en-US" dirty="0"/>
              <a:t>Write compelling email copy that encourages sharing and generates interest from buyers.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Generate high website traffic to listing through email blasts to over 500 local contacts.</a:t>
            </a:r>
          </a:p>
          <a:p>
            <a:pPr marL="171450" indent="-171450">
              <a:buFont typeface="Arial" panose="020B0604020202020204" pitchFamily="34" charset="0"/>
              <a:buChar char="•"/>
            </a:pPr>
            <a:r>
              <a:rPr lang="en-US" dirty="0"/>
              <a:t>Listing page includes contact form.</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Script Outline:</a:t>
            </a:r>
          </a:p>
          <a:p>
            <a:pPr marL="171450" indent="-171450">
              <a:buFont typeface="Arial"/>
              <a:buChar char="•"/>
            </a:pPr>
            <a:r>
              <a:rPr lang="en-US" baseline="0" dirty="0"/>
              <a:t>Explain details of sample.</a:t>
            </a:r>
          </a:p>
          <a:p>
            <a:pPr marL="171450" indent="-171450">
              <a:buFont typeface="Arial"/>
              <a:buChar char="•"/>
            </a:pPr>
            <a:r>
              <a:rPr lang="en-US" baseline="0" dirty="0"/>
              <a:t>Explain your strategy / why it works.</a:t>
            </a:r>
          </a:p>
          <a:p>
            <a:pPr marL="171450" indent="-171450">
              <a:buFont typeface="Arial"/>
              <a:buChar char="•"/>
            </a:pPr>
            <a:endParaRPr lang="en-US" baseline="0" dirty="0"/>
          </a:p>
          <a:p>
            <a:pPr marL="0" indent="0">
              <a:buFont typeface="Arial"/>
              <a:buNone/>
            </a:pPr>
            <a:r>
              <a:rPr lang="en-US" i="1" baseline="0" dirty="0"/>
              <a:t>(be sure this is customized with your lead’s property info)</a:t>
            </a:r>
          </a:p>
        </p:txBody>
      </p:sp>
      <p:sp>
        <p:nvSpPr>
          <p:cNvPr id="4" name="Slide Number Placeholder 3"/>
          <p:cNvSpPr>
            <a:spLocks noGrp="1"/>
          </p:cNvSpPr>
          <p:nvPr>
            <p:ph type="sldNum" sz="quarter" idx="5"/>
          </p:nvPr>
        </p:nvSpPr>
        <p:spPr/>
        <p:txBody>
          <a:bodyPr/>
          <a:lstStyle/>
          <a:p>
            <a:fld id="{5A085C13-3BA0-4640-80E6-97FDBC0E9A25}" type="slidenum">
              <a:rPr lang="en-US" smtClean="0"/>
              <a:t>14</a:t>
            </a:fld>
            <a:endParaRPr lang="en-US"/>
          </a:p>
        </p:txBody>
      </p:sp>
    </p:spTree>
    <p:extLst>
      <p:ext uri="{BB962C8B-B14F-4D97-AF65-F5344CB8AC3E}">
        <p14:creationId xmlns:p14="http://schemas.microsoft.com/office/powerpoint/2010/main" val="4078011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15: </a:t>
            </a:r>
            <a:r>
              <a:rPr lang="en-US" sz="1200" b="1" dirty="0">
                <a:solidFill>
                  <a:srgbClr val="424242"/>
                </a:solidFill>
              </a:rPr>
              <a:t>Marketing Sample #4 - Print</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aseline="0" dirty="0"/>
              <a:t>Pick your 3 strongest assets and customize this slide.</a:t>
            </a:r>
          </a:p>
          <a:p>
            <a:endParaRPr lang="en-US" dirty="0"/>
          </a:p>
          <a:p>
            <a:r>
              <a:rPr lang="en-US" dirty="0"/>
              <a:t>Examples of Print Strategy Notes:</a:t>
            </a:r>
          </a:p>
          <a:p>
            <a:pPr marL="171450" indent="-171450">
              <a:buFont typeface="Arial" panose="020B0604020202020204" pitchFamily="34" charset="0"/>
              <a:buChar char="•"/>
            </a:pPr>
            <a:r>
              <a:rPr lang="en-US" dirty="0"/>
              <a:t>Create eye-catching flyers and distribute them through out our local communities.</a:t>
            </a:r>
          </a:p>
          <a:p>
            <a:pPr marL="171450" indent="-171450">
              <a:buFont typeface="Arial" panose="020B0604020202020204" pitchFamily="34" charset="0"/>
              <a:buChar char="•"/>
            </a:pPr>
            <a:r>
              <a:rPr lang="en-US" dirty="0"/>
              <a:t>Call to action marketing generates more leads.</a:t>
            </a:r>
          </a:p>
          <a:p>
            <a:pPr marL="171450" indent="-171450">
              <a:buFont typeface="Arial" panose="020B0604020202020204" pitchFamily="34" charset="0"/>
              <a:buChar char="•"/>
            </a:pPr>
            <a:r>
              <a:rPr lang="en-US" dirty="0"/>
              <a:t>Fewer pictures compels buyers to visit the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Generate high website traffic to listing through QR codes.</a:t>
            </a:r>
          </a:p>
          <a:p>
            <a:pPr marL="171450" indent="-171450">
              <a:buFont typeface="Arial" panose="020B0604020202020204" pitchFamily="34" charset="0"/>
              <a:buChar char="•"/>
            </a:pPr>
            <a:r>
              <a:rPr lang="en-US" dirty="0"/>
              <a:t>Listing page includes contact form.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Script Outline:</a:t>
            </a:r>
          </a:p>
          <a:p>
            <a:pPr marL="171450" indent="-171450">
              <a:buFont typeface="Arial"/>
              <a:buChar char="•"/>
            </a:pPr>
            <a:r>
              <a:rPr lang="en-US" baseline="0" dirty="0"/>
              <a:t>Explain details of sample.</a:t>
            </a:r>
          </a:p>
          <a:p>
            <a:pPr marL="171450" indent="-171450">
              <a:buFont typeface="Arial"/>
              <a:buChar char="•"/>
            </a:pPr>
            <a:r>
              <a:rPr lang="en-US" baseline="0" dirty="0"/>
              <a:t>Explain your strategy / why it works.</a:t>
            </a:r>
          </a:p>
          <a:p>
            <a:pPr marL="171450" indent="-171450">
              <a:buFont typeface="Arial"/>
              <a:buChar char="•"/>
            </a:pPr>
            <a:endParaRPr lang="en-US" baseline="0" dirty="0"/>
          </a:p>
          <a:p>
            <a:pPr marL="0" indent="0">
              <a:buFont typeface="Arial"/>
              <a:buNone/>
            </a:pPr>
            <a:r>
              <a:rPr lang="en-US" i="1" baseline="0" dirty="0"/>
              <a:t>(be sure this is customized with your lead’s property info)</a:t>
            </a:r>
          </a:p>
        </p:txBody>
      </p:sp>
      <p:sp>
        <p:nvSpPr>
          <p:cNvPr id="4" name="Slide Number Placeholder 3"/>
          <p:cNvSpPr>
            <a:spLocks noGrp="1"/>
          </p:cNvSpPr>
          <p:nvPr>
            <p:ph type="sldNum" sz="quarter" idx="5"/>
          </p:nvPr>
        </p:nvSpPr>
        <p:spPr/>
        <p:txBody>
          <a:bodyPr/>
          <a:lstStyle/>
          <a:p>
            <a:fld id="{5A085C13-3BA0-4640-80E6-97FDBC0E9A25}" type="slidenum">
              <a:rPr lang="en-US" smtClean="0"/>
              <a:t>15</a:t>
            </a:fld>
            <a:endParaRPr lang="en-US"/>
          </a:p>
        </p:txBody>
      </p:sp>
    </p:spTree>
    <p:extLst>
      <p:ext uri="{BB962C8B-B14F-4D97-AF65-F5344CB8AC3E}">
        <p14:creationId xmlns:p14="http://schemas.microsoft.com/office/powerpoint/2010/main" val="55515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16: </a:t>
            </a:r>
            <a:r>
              <a:rPr lang="en-US" sz="1200" b="1" dirty="0">
                <a:solidFill>
                  <a:srgbClr val="424242"/>
                </a:solidFill>
              </a:rPr>
              <a:t>Why You Should Work with Me</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aseline="0" dirty="0"/>
              <a:t>Pick your 3 strongest assets and customize this slide</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200" b="1" dirty="0">
              <a:solidFill>
                <a:schemeClr val="bg1"/>
              </a:solidFill>
            </a:endParaRPr>
          </a:p>
          <a:p>
            <a:r>
              <a:rPr lang="en-US" dirty="0"/>
              <a:t>Examples of Strong Characteristics:</a:t>
            </a:r>
          </a:p>
          <a:p>
            <a:pPr marL="171450" indent="-171450">
              <a:buFont typeface="Arial" panose="020B0604020202020204" pitchFamily="34" charset="0"/>
              <a:buChar char="•"/>
            </a:pPr>
            <a:r>
              <a:rPr lang="en-US" dirty="0"/>
              <a:t>Reliable</a:t>
            </a:r>
            <a:br>
              <a:rPr lang="en-US" dirty="0"/>
            </a:br>
            <a:r>
              <a:rPr lang="en-US" dirty="0"/>
              <a:t>My #1 goal is to meet your selling goals. I will market consistently to get your listing in front of as many buyers as possible and work harder to generate leads.</a:t>
            </a:r>
          </a:p>
          <a:p>
            <a:pPr marL="171450" indent="-171450">
              <a:buFont typeface="Arial" panose="020B0604020202020204" pitchFamily="34" charset="0"/>
              <a:buChar char="•"/>
            </a:pPr>
            <a:r>
              <a:rPr lang="en-US" dirty="0"/>
              <a:t>Available</a:t>
            </a:r>
            <a:br>
              <a:rPr lang="en-US" dirty="0"/>
            </a:br>
            <a:r>
              <a:rPr lang="en-US" dirty="0"/>
              <a:t>I’m available anytime you have questions or need assistance. Do not hesitate to contact me!</a:t>
            </a:r>
          </a:p>
          <a:p>
            <a:pPr marL="171450" indent="-171450">
              <a:buFont typeface="Arial" panose="020B0604020202020204" pitchFamily="34" charset="0"/>
              <a:buChar char="•"/>
            </a:pPr>
            <a:r>
              <a:rPr lang="en-US" dirty="0"/>
              <a:t>Reputation</a:t>
            </a:r>
            <a:br>
              <a:rPr lang="en-US" dirty="0"/>
            </a:br>
            <a:r>
              <a:rPr lang="en-US" dirty="0"/>
              <a:t>My vast network and past success speaks volumes about my drive to be the best agent I can be. Ready to see why?</a:t>
            </a:r>
            <a:endParaRPr lang="en-US"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200" b="1" dirty="0">
              <a:solidFill>
                <a:schemeClr val="bg1"/>
              </a:solidFill>
            </a:endParaRPr>
          </a:p>
          <a:p>
            <a:pPr marL="0" indent="0">
              <a:buFont typeface="Arial"/>
              <a:buNone/>
            </a:pPr>
            <a:r>
              <a:rPr lang="en-US" b="1" baseline="0" dirty="0"/>
              <a:t>Script Outline:</a:t>
            </a:r>
          </a:p>
          <a:p>
            <a:pPr marL="0" indent="0">
              <a:buFont typeface="Arial"/>
              <a:buNone/>
            </a:pPr>
            <a:r>
              <a:rPr lang="en-US" baseline="0" dirty="0"/>
              <a:t>Explain why each strong characteristic is critical to your seller’s success.</a:t>
            </a:r>
          </a:p>
        </p:txBody>
      </p:sp>
      <p:sp>
        <p:nvSpPr>
          <p:cNvPr id="4" name="Slide Number Placeholder 3"/>
          <p:cNvSpPr>
            <a:spLocks noGrp="1"/>
          </p:cNvSpPr>
          <p:nvPr>
            <p:ph type="sldNum" sz="quarter" idx="5"/>
          </p:nvPr>
        </p:nvSpPr>
        <p:spPr/>
        <p:txBody>
          <a:bodyPr/>
          <a:lstStyle/>
          <a:p>
            <a:fld id="{5A085C13-3BA0-4640-80E6-97FDBC0E9A25}" type="slidenum">
              <a:rPr lang="en-US" smtClean="0"/>
              <a:t>16</a:t>
            </a:fld>
            <a:endParaRPr lang="en-US"/>
          </a:p>
        </p:txBody>
      </p:sp>
    </p:spTree>
    <p:extLst>
      <p:ext uri="{BB962C8B-B14F-4D97-AF65-F5344CB8AC3E}">
        <p14:creationId xmlns:p14="http://schemas.microsoft.com/office/powerpoint/2010/main" val="1382568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Slide 17: </a:t>
            </a:r>
            <a:r>
              <a:rPr lang="en-US" sz="800" b="1" dirty="0">
                <a:solidFill>
                  <a:srgbClr val="424242"/>
                </a:solidFill>
              </a:rPr>
              <a:t>Our Next Steps…</a:t>
            </a:r>
            <a:endParaRPr lang="en-US" sz="800" b="1" dirty="0">
              <a:solidFill>
                <a:schemeClr val="bg1"/>
              </a:solidFill>
            </a:endParaRPr>
          </a:p>
          <a:p>
            <a:r>
              <a:rPr lang="en-US" dirty="0"/>
              <a:t>Gather information to help you guide your prospect to</a:t>
            </a:r>
            <a:r>
              <a:rPr lang="en-US" baseline="0" dirty="0"/>
              <a:t> the next steps of listing.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Script Outline:</a:t>
            </a:r>
            <a:endParaRPr lang="en-US" baseline="0" dirty="0"/>
          </a:p>
          <a:p>
            <a:pPr marL="171450" indent="-171450">
              <a:buFont typeface="Arial" panose="020B0604020202020204" pitchFamily="34" charset="0"/>
              <a:buChar char="•"/>
            </a:pPr>
            <a:r>
              <a:rPr lang="en-US" baseline="0" dirty="0"/>
              <a:t>Explain the next steps and why the need to be done</a:t>
            </a:r>
          </a:p>
          <a:p>
            <a:pPr marL="171450" indent="-171450">
              <a:buFont typeface="Arial" panose="020B0604020202020204" pitchFamily="34" charset="0"/>
              <a:buChar char="•"/>
            </a:pPr>
            <a:r>
              <a:rPr lang="en-US" baseline="0" dirty="0"/>
              <a:t>What needs to be done to showcase and list the home?</a:t>
            </a:r>
          </a:p>
          <a:p>
            <a:pPr marL="171450" indent="-171450">
              <a:buFont typeface="Arial" panose="020B0604020202020204" pitchFamily="34" charset="0"/>
              <a:buChar char="•"/>
            </a:pPr>
            <a:r>
              <a:rPr lang="en-US" baseline="0" dirty="0"/>
              <a:t>Determine the house rules that must be enforced during showings</a:t>
            </a:r>
          </a:p>
          <a:p>
            <a:pPr marL="171450" indent="-171450">
              <a:buFont typeface="Arial" panose="020B0604020202020204" pitchFamily="34" charset="0"/>
              <a:buChar char="•"/>
            </a:pPr>
            <a:r>
              <a:rPr lang="en-US" baseline="0" dirty="0"/>
              <a:t>Figure out the best times for showings</a:t>
            </a:r>
          </a:p>
        </p:txBody>
      </p:sp>
      <p:sp>
        <p:nvSpPr>
          <p:cNvPr id="4" name="Slide Number Placeholder 3"/>
          <p:cNvSpPr>
            <a:spLocks noGrp="1"/>
          </p:cNvSpPr>
          <p:nvPr>
            <p:ph type="sldNum" sz="quarter" idx="5"/>
          </p:nvPr>
        </p:nvSpPr>
        <p:spPr/>
        <p:txBody>
          <a:bodyPr/>
          <a:lstStyle/>
          <a:p>
            <a:fld id="{5A085C13-3BA0-4640-80E6-97FDBC0E9A25}" type="slidenum">
              <a:rPr lang="en-US" smtClean="0"/>
              <a:t>17</a:t>
            </a:fld>
            <a:endParaRPr lang="en-US"/>
          </a:p>
        </p:txBody>
      </p:sp>
    </p:spTree>
    <p:extLst>
      <p:ext uri="{BB962C8B-B14F-4D97-AF65-F5344CB8AC3E}">
        <p14:creationId xmlns:p14="http://schemas.microsoft.com/office/powerpoint/2010/main" val="2342774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Slide 18: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chemeClr val="bg1"/>
                </a:solidFill>
              </a:rPr>
              <a:t>Update the logo and website link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indent="0">
              <a:buFont typeface="Arial"/>
              <a:buNone/>
            </a:pPr>
            <a:r>
              <a:rPr lang="en-US" b="1" baseline="0" dirty="0"/>
              <a:t>Script Outline:</a:t>
            </a:r>
          </a:p>
          <a:p>
            <a:pPr marL="171450" indent="-171450">
              <a:buFont typeface="Arial"/>
              <a:buChar char="•"/>
            </a:pPr>
            <a:r>
              <a:rPr lang="en-US" baseline="0" dirty="0"/>
              <a:t>Answer any questions your prospect has and (hopefully!) get them to sign a contract</a:t>
            </a:r>
          </a:p>
        </p:txBody>
      </p:sp>
      <p:sp>
        <p:nvSpPr>
          <p:cNvPr id="4" name="Slide Number Placeholder 3"/>
          <p:cNvSpPr>
            <a:spLocks noGrp="1"/>
          </p:cNvSpPr>
          <p:nvPr>
            <p:ph type="sldNum" sz="quarter" idx="5"/>
          </p:nvPr>
        </p:nvSpPr>
        <p:spPr/>
        <p:txBody>
          <a:bodyPr/>
          <a:lstStyle/>
          <a:p>
            <a:fld id="{5A085C13-3BA0-4640-80E6-97FDBC0E9A25}" type="slidenum">
              <a:rPr lang="en-US" smtClean="0"/>
              <a:t>18</a:t>
            </a:fld>
            <a:endParaRPr lang="en-US"/>
          </a:p>
        </p:txBody>
      </p:sp>
    </p:spTree>
    <p:extLst>
      <p:ext uri="{BB962C8B-B14F-4D97-AF65-F5344CB8AC3E}">
        <p14:creationId xmlns:p14="http://schemas.microsoft.com/office/powerpoint/2010/main" val="265535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2: </a:t>
            </a:r>
            <a:r>
              <a:rPr lang="en-US" sz="1200" b="1" dirty="0">
                <a:solidFill>
                  <a:srgbClr val="424242"/>
                </a:solidFill>
              </a:rPr>
              <a:t>About 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your profile picture. (Image size: 3.5” x 3.25”)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your first and last name, company, mobile number, office number, email address, and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your bio.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0" indent="0">
              <a:buFont typeface="Arial"/>
              <a:buNone/>
            </a:pPr>
            <a:r>
              <a:rPr lang="en-US" b="1" baseline="0" dirty="0"/>
              <a:t>Script Outline:</a:t>
            </a:r>
          </a:p>
          <a:p>
            <a:pPr marL="171450" indent="-171450">
              <a:buFont typeface="Arial"/>
              <a:buChar char="•"/>
            </a:pPr>
            <a:r>
              <a:rPr lang="en-US" baseline="0" dirty="0"/>
              <a:t>Provide details on your background (use brief bio as a reference point)</a:t>
            </a:r>
          </a:p>
          <a:p>
            <a:pPr marL="171450" indent="-171450">
              <a:buFont typeface="Arial"/>
              <a:buChar char="•"/>
            </a:pPr>
            <a:r>
              <a:rPr lang="en-US" baseline="0" dirty="0"/>
              <a:t>Explain any community involvement you participate in.</a:t>
            </a:r>
          </a:p>
          <a:p>
            <a:pPr marL="171450" indent="-171450">
              <a:buFont typeface="Arial"/>
              <a:buChar char="•"/>
            </a:pPr>
            <a:r>
              <a:rPr lang="en-US" baseline="0" dirty="0"/>
              <a:t>Tell your leads what you love about the area.</a:t>
            </a:r>
          </a:p>
          <a:p>
            <a:pPr marL="171450" indent="-171450">
              <a:buFont typeface="Arial"/>
              <a:buChar char="•"/>
            </a:pPr>
            <a:r>
              <a:rPr lang="en-US" baseline="0" dirty="0"/>
              <a:t>Explain why you got into real estate .</a:t>
            </a:r>
            <a:br>
              <a:rPr lang="en-US" baseline="0" dirty="0"/>
            </a:br>
            <a:endParaRPr lang="en-US" baseline="0" dirty="0"/>
          </a:p>
          <a:p>
            <a:pPr marL="0" indent="0">
              <a:buFont typeface="Arial"/>
              <a:buNone/>
            </a:pPr>
            <a:r>
              <a:rPr lang="en-US" baseline="0" dirty="0"/>
              <a:t>Use this as an opportunity to discuss anything relevant that will help you establish common ground with your lead.</a:t>
            </a:r>
            <a:endParaRPr lang="en-US" dirty="0"/>
          </a:p>
          <a:p>
            <a:endParaRPr lang="en-US" dirty="0"/>
          </a:p>
          <a:p>
            <a:r>
              <a:rPr lang="en-US" dirty="0"/>
              <a:t>Example of Bio: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 more than [YEARS IN REAL ESTATE] years of experience in [INSERT YOUR CITY/NEIGHBORHOOD], I have become an expert in home sales. I specialize in helping [INSERT YOUR CITY/NEIGHBORHOOD] homeowners get the maximum price within their designated sale time.</a:t>
            </a:r>
            <a:endParaRPr lang="en-US" dirty="0"/>
          </a:p>
          <a:p>
            <a:endParaRPr lang="en-US" dirty="0"/>
          </a:p>
        </p:txBody>
      </p:sp>
      <p:sp>
        <p:nvSpPr>
          <p:cNvPr id="4" name="Slide Number Placeholder 3"/>
          <p:cNvSpPr>
            <a:spLocks noGrp="1"/>
          </p:cNvSpPr>
          <p:nvPr>
            <p:ph type="sldNum" sz="quarter" idx="5"/>
          </p:nvPr>
        </p:nvSpPr>
        <p:spPr/>
        <p:txBody>
          <a:bodyPr/>
          <a:lstStyle/>
          <a:p>
            <a:fld id="{5A085C13-3BA0-4640-80E6-97FDBC0E9A25}" type="slidenum">
              <a:rPr lang="en-US" smtClean="0"/>
              <a:t>2</a:t>
            </a:fld>
            <a:endParaRPr lang="en-US"/>
          </a:p>
        </p:txBody>
      </p:sp>
    </p:spTree>
    <p:extLst>
      <p:ext uri="{BB962C8B-B14F-4D97-AF65-F5344CB8AC3E}">
        <p14:creationId xmlns:p14="http://schemas.microsoft.com/office/powerpoint/2010/main" val="3334398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3: </a:t>
            </a:r>
            <a:r>
              <a:rPr lang="en-US" sz="1200" b="1" dirty="0">
                <a:solidFill>
                  <a:srgbClr val="424242"/>
                </a:solidFill>
              </a:rPr>
              <a:t>My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the degree you earned and the university.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your designations.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your certifications.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your professional memberships.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your achievements: awards and milestones.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your real estate stats: # of years in real estate, # of career transactions, average transactions per year, sales volume last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0" indent="0">
              <a:buFont typeface="Arial"/>
              <a:buNone/>
            </a:pPr>
            <a:r>
              <a:rPr lang="en-US" b="1" baseline="0" dirty="0"/>
              <a:t>Script Outline:</a:t>
            </a:r>
          </a:p>
          <a:p>
            <a:pPr marL="171450" indent="-171450">
              <a:buFont typeface="Arial"/>
              <a:buChar char="•"/>
            </a:pPr>
            <a:r>
              <a:rPr lang="en-US" baseline="0" dirty="0"/>
              <a:t>Explain your designations, certifications, and professional memberships then explain why they’re important to the seller.</a:t>
            </a:r>
          </a:p>
          <a:p>
            <a:pPr marL="171450" indent="-171450">
              <a:buFont typeface="Arial"/>
              <a:buChar char="•"/>
            </a:pPr>
            <a:r>
              <a:rPr lang="en-US" baseline="0" dirty="0"/>
              <a:t>Explain how you earned your awards, how you achieved your milestones, and why that makes you a good fit for the seller.</a:t>
            </a:r>
          </a:p>
          <a:p>
            <a:pPr marL="171450" indent="-171450">
              <a:buFont typeface="Arial"/>
              <a:buChar char="•"/>
            </a:pPr>
            <a:r>
              <a:rPr lang="en-US" baseline="0" dirty="0"/>
              <a:t>Explain your success in real estate and use your real estate stats to support your claims.</a:t>
            </a:r>
            <a:endParaRPr lang="en-US" dirty="0"/>
          </a:p>
        </p:txBody>
      </p:sp>
      <p:sp>
        <p:nvSpPr>
          <p:cNvPr id="4" name="Slide Number Placeholder 3"/>
          <p:cNvSpPr>
            <a:spLocks noGrp="1"/>
          </p:cNvSpPr>
          <p:nvPr>
            <p:ph type="sldNum" sz="quarter" idx="5"/>
          </p:nvPr>
        </p:nvSpPr>
        <p:spPr/>
        <p:txBody>
          <a:bodyPr/>
          <a:lstStyle/>
          <a:p>
            <a:fld id="{5A085C13-3BA0-4640-80E6-97FDBC0E9A25}" type="slidenum">
              <a:rPr lang="en-US" smtClean="0"/>
              <a:t>3</a:t>
            </a:fld>
            <a:endParaRPr lang="en-US"/>
          </a:p>
        </p:txBody>
      </p:sp>
    </p:spTree>
    <p:extLst>
      <p:ext uri="{BB962C8B-B14F-4D97-AF65-F5344CB8AC3E}">
        <p14:creationId xmlns:p14="http://schemas.microsoft.com/office/powerpoint/2010/main" val="559673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4: </a:t>
            </a:r>
            <a:r>
              <a:rPr lang="en-US" sz="1200" b="1" dirty="0">
                <a:solidFill>
                  <a:srgbClr val="424242"/>
                </a:solidFill>
              </a:rPr>
              <a:t>My Recent Home Sales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an image from 3 of your recent home sales. (Image size: 2.25” x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the address for each home.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the listing price vs sold price, days on market, and date sold for each home.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average listing price vs sold price and average days on market stats in the right-hand column.</a:t>
            </a:r>
          </a:p>
          <a:p>
            <a:endParaRPr lang="en-US" dirty="0"/>
          </a:p>
          <a:p>
            <a:pPr marL="0" indent="0">
              <a:buFont typeface="Arial"/>
              <a:buNone/>
            </a:pPr>
            <a:r>
              <a:rPr lang="en-US" b="1" baseline="0" dirty="0"/>
              <a:t>Script Outline:</a:t>
            </a:r>
          </a:p>
          <a:p>
            <a:pPr marL="171450" indent="-171450">
              <a:buFont typeface="Arial"/>
              <a:buChar char="•"/>
            </a:pPr>
            <a:r>
              <a:rPr lang="en-US" baseline="0" dirty="0"/>
              <a:t>Give details on how you marketed each property.</a:t>
            </a:r>
          </a:p>
          <a:p>
            <a:pPr marL="171450" indent="-171450">
              <a:buFont typeface="Arial"/>
              <a:buChar char="•"/>
            </a:pPr>
            <a:r>
              <a:rPr lang="en-US" baseline="0" dirty="0"/>
              <a:t>Explain what was unique about each property / what you did to generate interest.</a:t>
            </a:r>
          </a:p>
          <a:p>
            <a:pPr marL="171450" indent="-171450">
              <a:buFont typeface="Arial"/>
              <a:buChar char="•"/>
            </a:pPr>
            <a:r>
              <a:rPr lang="en-US" baseline="0" dirty="0"/>
              <a:t>Talk about parallels to seller’s property when relevant.</a:t>
            </a:r>
            <a:endParaRPr lang="en-US" dirty="0"/>
          </a:p>
        </p:txBody>
      </p:sp>
      <p:sp>
        <p:nvSpPr>
          <p:cNvPr id="4" name="Slide Number Placeholder 3"/>
          <p:cNvSpPr>
            <a:spLocks noGrp="1"/>
          </p:cNvSpPr>
          <p:nvPr>
            <p:ph type="sldNum" sz="quarter" idx="5"/>
          </p:nvPr>
        </p:nvSpPr>
        <p:spPr/>
        <p:txBody>
          <a:bodyPr/>
          <a:lstStyle/>
          <a:p>
            <a:fld id="{5A085C13-3BA0-4640-80E6-97FDBC0E9A25}" type="slidenum">
              <a:rPr lang="en-US" smtClean="0"/>
              <a:t>4</a:t>
            </a:fld>
            <a:endParaRPr lang="en-US"/>
          </a:p>
        </p:txBody>
      </p:sp>
    </p:spTree>
    <p:extLst>
      <p:ext uri="{BB962C8B-B14F-4D97-AF65-F5344CB8AC3E}">
        <p14:creationId xmlns:p14="http://schemas.microsoft.com/office/powerpoint/2010/main" val="40061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5: </a:t>
            </a:r>
            <a:r>
              <a:rPr lang="en-US" sz="1200" b="1" dirty="0">
                <a:solidFill>
                  <a:srgbClr val="424242"/>
                </a:solidFill>
              </a:rPr>
              <a:t>My Recent Testimonials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3 of your most recent testimonials.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Script Outline:</a:t>
            </a:r>
          </a:p>
          <a:p>
            <a:pPr marL="171450" indent="-171450">
              <a:buFont typeface="Arial"/>
              <a:buChar char="•"/>
            </a:pPr>
            <a:r>
              <a:rPr lang="en-US" b="0" baseline="0" dirty="0"/>
              <a:t>Explain why you chose these testimonials.</a:t>
            </a:r>
          </a:p>
          <a:p>
            <a:pPr marL="171450" indent="-171450">
              <a:buFont typeface="Arial"/>
              <a:buChar char="•"/>
            </a:pPr>
            <a:r>
              <a:rPr lang="en-US" b="0" baseline="0" dirty="0"/>
              <a:t>Give examples of things you did for client that makes you stand out as A+ agent.</a:t>
            </a:r>
          </a:p>
          <a:p>
            <a:pPr marL="171450" indent="-171450">
              <a:buFont typeface="Arial"/>
              <a:buChar char="•"/>
            </a:pPr>
            <a:r>
              <a:rPr lang="en-US" b="0" baseline="0" dirty="0"/>
              <a:t>Talk about any professional accomplishments.</a:t>
            </a:r>
          </a:p>
          <a:p>
            <a:pPr marL="171450" indent="-171450">
              <a:buFont typeface="Arial"/>
              <a:buChar char="•"/>
            </a:pPr>
            <a:r>
              <a:rPr lang="en-US" b="0" baseline="0" dirty="0"/>
              <a:t>Ask if they have questions before moving onto pricing strategy.</a:t>
            </a:r>
            <a:endParaRPr lang="en-US" dirty="0"/>
          </a:p>
        </p:txBody>
      </p:sp>
      <p:sp>
        <p:nvSpPr>
          <p:cNvPr id="4" name="Slide Number Placeholder 3"/>
          <p:cNvSpPr>
            <a:spLocks noGrp="1"/>
          </p:cNvSpPr>
          <p:nvPr>
            <p:ph type="sldNum" sz="quarter" idx="5"/>
          </p:nvPr>
        </p:nvSpPr>
        <p:spPr/>
        <p:txBody>
          <a:bodyPr/>
          <a:lstStyle/>
          <a:p>
            <a:fld id="{5A085C13-3BA0-4640-80E6-97FDBC0E9A25}" type="slidenum">
              <a:rPr lang="en-US" smtClean="0"/>
              <a:t>5</a:t>
            </a:fld>
            <a:endParaRPr lang="en-US"/>
          </a:p>
        </p:txBody>
      </p:sp>
    </p:spTree>
    <p:extLst>
      <p:ext uri="{BB962C8B-B14F-4D97-AF65-F5344CB8AC3E}">
        <p14:creationId xmlns:p14="http://schemas.microsoft.com/office/powerpoint/2010/main" val="17822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6: </a:t>
            </a:r>
            <a:r>
              <a:rPr lang="en-US" sz="1200" b="1" dirty="0">
                <a:solidFill>
                  <a:srgbClr val="424242"/>
                </a:solidFill>
              </a:rPr>
              <a:t>The Home Selling Process</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b="0" dirty="0">
                <a:solidFill>
                  <a:srgbClr val="424242"/>
                </a:solidFill>
              </a:rPr>
              <a:t>Update steps if necessary.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Script Outline: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Explain each step of the home selling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Ask the seller if they have questions about any of the steps.</a:t>
            </a:r>
            <a:endParaRPr lang="en-US" dirty="0"/>
          </a:p>
        </p:txBody>
      </p:sp>
      <p:sp>
        <p:nvSpPr>
          <p:cNvPr id="4" name="Slide Number Placeholder 3"/>
          <p:cNvSpPr>
            <a:spLocks noGrp="1"/>
          </p:cNvSpPr>
          <p:nvPr>
            <p:ph type="sldNum" sz="quarter" idx="5"/>
          </p:nvPr>
        </p:nvSpPr>
        <p:spPr/>
        <p:txBody>
          <a:bodyPr/>
          <a:lstStyle/>
          <a:p>
            <a:fld id="{5A085C13-3BA0-4640-80E6-97FDBC0E9A25}" type="slidenum">
              <a:rPr lang="en-US" smtClean="0"/>
              <a:t>6</a:t>
            </a:fld>
            <a:endParaRPr lang="en-US"/>
          </a:p>
        </p:txBody>
      </p:sp>
    </p:spTree>
    <p:extLst>
      <p:ext uri="{BB962C8B-B14F-4D97-AF65-F5344CB8AC3E}">
        <p14:creationId xmlns:p14="http://schemas.microsoft.com/office/powerpoint/2010/main" val="3556737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7: </a:t>
            </a:r>
            <a:r>
              <a:rPr lang="en-US" sz="1200" b="1" dirty="0">
                <a:solidFill>
                  <a:srgbClr val="424242"/>
                </a:solidFill>
              </a:rPr>
              <a:t>Recent Home Sales in [NEIGHBORHOOD]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the title, update [NEIGHBORHOOD] to your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an image from 3 of your recent home sales. (Image size: 2.25” x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the address for each home.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the listing price vs sold price, days on market, and date sold for each home.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median listing price and median days on market stats for the neighborhood in the right-hand column.</a:t>
            </a:r>
          </a:p>
          <a:p>
            <a:endParaRPr lang="en-US" dirty="0"/>
          </a:p>
          <a:p>
            <a:pPr marL="0" indent="0">
              <a:buFont typeface="Arial"/>
              <a:buNone/>
            </a:pPr>
            <a:r>
              <a:rPr lang="en-US" b="1" baseline="0" dirty="0"/>
              <a:t>Script Outline:</a:t>
            </a:r>
          </a:p>
          <a:p>
            <a:pPr marL="171450" indent="-171450">
              <a:buFont typeface="Arial"/>
              <a:buChar char="•"/>
            </a:pPr>
            <a:r>
              <a:rPr lang="en-US" baseline="0" dirty="0"/>
              <a:t>Explain that these are examples of recent successes, pricing and timeframe and why it was a good transaction.</a:t>
            </a:r>
          </a:p>
          <a:p>
            <a:pPr marL="171450" indent="-171450">
              <a:buFont typeface="Arial"/>
              <a:buChar char="•"/>
            </a:pPr>
            <a:r>
              <a:rPr lang="en-US" baseline="0" dirty="0"/>
              <a:t>Explain any factors that impacted timing or price.</a:t>
            </a:r>
          </a:p>
          <a:p>
            <a:pPr marL="171450" indent="-171450">
              <a:buFont typeface="Arial"/>
              <a:buChar char="•"/>
            </a:pPr>
            <a:r>
              <a:rPr lang="en-US" baseline="0" dirty="0"/>
              <a:t>Tell your prospect what they can expect (be general).</a:t>
            </a:r>
          </a:p>
          <a:p>
            <a:pPr marL="171450" indent="-171450">
              <a:buFont typeface="Arial"/>
              <a:buChar char="•"/>
            </a:pPr>
            <a:r>
              <a:rPr lang="en-US" baseline="0" dirty="0"/>
              <a:t>Use this information to support your listing price proposal.</a:t>
            </a:r>
            <a:endParaRPr lang="en-US" dirty="0"/>
          </a:p>
        </p:txBody>
      </p:sp>
      <p:sp>
        <p:nvSpPr>
          <p:cNvPr id="4" name="Slide Number Placeholder 3"/>
          <p:cNvSpPr>
            <a:spLocks noGrp="1"/>
          </p:cNvSpPr>
          <p:nvPr>
            <p:ph type="sldNum" sz="quarter" idx="5"/>
          </p:nvPr>
        </p:nvSpPr>
        <p:spPr/>
        <p:txBody>
          <a:bodyPr/>
          <a:lstStyle/>
          <a:p>
            <a:fld id="{5A085C13-3BA0-4640-80E6-97FDBC0E9A25}" type="slidenum">
              <a:rPr lang="en-US" smtClean="0"/>
              <a:t>7</a:t>
            </a:fld>
            <a:endParaRPr lang="en-US"/>
          </a:p>
        </p:txBody>
      </p:sp>
    </p:spTree>
    <p:extLst>
      <p:ext uri="{BB962C8B-B14F-4D97-AF65-F5344CB8AC3E}">
        <p14:creationId xmlns:p14="http://schemas.microsoft.com/office/powerpoint/2010/main" val="2249926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8: </a:t>
            </a:r>
            <a:r>
              <a:rPr lang="en-US" sz="1200" b="1" dirty="0">
                <a:solidFill>
                  <a:srgbClr val="424242"/>
                </a:solidFill>
              </a:rPr>
              <a:t>Active Home Sales in [NEIGHBORHOOD]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the title, update [NEIGHBORHOOD] to your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an image from 3 of your recent home sales. (Image size: 2.25” x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the address for each home.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the listing price, days on market, and date sold for each home.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Insert median listing price and median days on market stats for the neighborhood in the right-hand column.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Script Outline: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Explain the reasons these listings are priced correctly.</a:t>
            </a:r>
            <a:endParaRPr lang="en-US" dirty="0"/>
          </a:p>
        </p:txBody>
      </p:sp>
      <p:sp>
        <p:nvSpPr>
          <p:cNvPr id="4" name="Slide Number Placeholder 3"/>
          <p:cNvSpPr>
            <a:spLocks noGrp="1"/>
          </p:cNvSpPr>
          <p:nvPr>
            <p:ph type="sldNum" sz="quarter" idx="5"/>
          </p:nvPr>
        </p:nvSpPr>
        <p:spPr/>
        <p:txBody>
          <a:bodyPr/>
          <a:lstStyle/>
          <a:p>
            <a:fld id="{5A085C13-3BA0-4640-80E6-97FDBC0E9A25}" type="slidenum">
              <a:rPr lang="en-US" smtClean="0"/>
              <a:t>8</a:t>
            </a:fld>
            <a:endParaRPr lang="en-US"/>
          </a:p>
        </p:txBody>
      </p:sp>
    </p:spTree>
    <p:extLst>
      <p:ext uri="{BB962C8B-B14F-4D97-AF65-F5344CB8AC3E}">
        <p14:creationId xmlns:p14="http://schemas.microsoft.com/office/powerpoint/2010/main" val="1489396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baseline="0" dirty="0"/>
              <a:t>Slide 9: Listing Price Strategy</a:t>
            </a:r>
            <a:endParaRPr lang="en-US" sz="1200" b="1" dirty="0">
              <a:solidFill>
                <a:srgbClr val="424242"/>
              </a:solidFil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aseline="0" dirty="0"/>
              <a:t>Explain your pricing strategy and why it’s important to price correctly.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Script Outline: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Talk about pricing strategies what the results of bad pricing strategies.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Here comes the big reveal…</a:t>
            </a:r>
            <a:endParaRPr lang="en-US" dirty="0"/>
          </a:p>
        </p:txBody>
      </p:sp>
      <p:sp>
        <p:nvSpPr>
          <p:cNvPr id="4" name="Slide Number Placeholder 3"/>
          <p:cNvSpPr>
            <a:spLocks noGrp="1"/>
          </p:cNvSpPr>
          <p:nvPr>
            <p:ph type="sldNum" sz="quarter" idx="5"/>
          </p:nvPr>
        </p:nvSpPr>
        <p:spPr/>
        <p:txBody>
          <a:bodyPr/>
          <a:lstStyle/>
          <a:p>
            <a:fld id="{5A085C13-3BA0-4640-80E6-97FDBC0E9A25}" type="slidenum">
              <a:rPr lang="en-US" smtClean="0"/>
              <a:t>9</a:t>
            </a:fld>
            <a:endParaRPr lang="en-US"/>
          </a:p>
        </p:txBody>
      </p:sp>
    </p:spTree>
    <p:extLst>
      <p:ext uri="{BB962C8B-B14F-4D97-AF65-F5344CB8AC3E}">
        <p14:creationId xmlns:p14="http://schemas.microsoft.com/office/powerpoint/2010/main" val="133479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2: About M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6750A63-37D1-4D7F-B062-742E9E6FD577}"/>
              </a:ext>
            </a:extLst>
          </p:cNvPr>
          <p:cNvSpPr>
            <a:spLocks noGrp="1"/>
          </p:cNvSpPr>
          <p:nvPr>
            <p:ph type="pic" sz="quarter" idx="23" hasCustomPrompt="1"/>
          </p:nvPr>
        </p:nvSpPr>
        <p:spPr>
          <a:xfrm>
            <a:off x="619760" y="1483677"/>
            <a:ext cx="2971800" cy="3200400"/>
          </a:xfrm>
        </p:spPr>
        <p:txBody>
          <a:bodyPr/>
          <a:lstStyle>
            <a:lvl1pPr algn="ctr">
              <a:defRPr/>
            </a:lvl1pPr>
          </a:lstStyle>
          <a:p>
            <a:pPr lvl="0"/>
            <a:r>
              <a:rPr lang="en-US" dirty="0"/>
              <a:t>[INSERT PROFILE PICTURE]</a:t>
            </a:r>
          </a:p>
        </p:txBody>
      </p:sp>
      <p:sp>
        <p:nvSpPr>
          <p:cNvPr id="2" name="Title 1">
            <a:extLst>
              <a:ext uri="{FF2B5EF4-FFF2-40B4-BE49-F238E27FC236}">
                <a16:creationId xmlns:a16="http://schemas.microsoft.com/office/drawing/2014/main" id="{31EEFE45-4882-4315-A900-EEEA1AEF31BA}"/>
              </a:ext>
            </a:extLst>
          </p:cNvPr>
          <p:cNvSpPr>
            <a:spLocks noGrp="1"/>
          </p:cNvSpPr>
          <p:nvPr>
            <p:ph type="title" hasCustomPrompt="1"/>
          </p:nvPr>
        </p:nvSpPr>
        <p:spPr/>
        <p:txBody>
          <a:bodyPr/>
          <a:lstStyle>
            <a:lvl1pPr>
              <a:defRPr/>
            </a:lvl1pPr>
          </a:lstStyle>
          <a:p>
            <a:r>
              <a:rPr lang="en-US" dirty="0"/>
              <a:t>About Me</a:t>
            </a:r>
          </a:p>
        </p:txBody>
      </p:sp>
      <p:sp>
        <p:nvSpPr>
          <p:cNvPr id="4" name="Date Placeholder 3">
            <a:extLst>
              <a:ext uri="{FF2B5EF4-FFF2-40B4-BE49-F238E27FC236}">
                <a16:creationId xmlns:a16="http://schemas.microsoft.com/office/drawing/2014/main" id="{F9378E63-7C15-40EC-A8B7-FC67C71EF40C}"/>
              </a:ext>
            </a:extLst>
          </p:cNvPr>
          <p:cNvSpPr>
            <a:spLocks noGrp="1"/>
          </p:cNvSpPr>
          <p:nvPr>
            <p:ph type="dt" sz="half" idx="10"/>
          </p:nvPr>
        </p:nvSpPr>
        <p:spPr/>
        <p:txBody>
          <a:bodyPr/>
          <a:lstStyle/>
          <a:p>
            <a:fld id="{A212AB94-AA6D-4A7E-94FA-43D2B81B21A9}" type="datetimeFigureOut">
              <a:rPr lang="en-US" smtClean="0"/>
              <a:t>3/3/2021</a:t>
            </a:fld>
            <a:endParaRPr lang="en-US"/>
          </a:p>
        </p:txBody>
      </p:sp>
      <p:sp>
        <p:nvSpPr>
          <p:cNvPr id="10" name="Text Placeholder 9">
            <a:extLst>
              <a:ext uri="{FF2B5EF4-FFF2-40B4-BE49-F238E27FC236}">
                <a16:creationId xmlns:a16="http://schemas.microsoft.com/office/drawing/2014/main" id="{3B4A8CA9-DD37-4355-8093-12A0A9640424}"/>
              </a:ext>
            </a:extLst>
          </p:cNvPr>
          <p:cNvSpPr>
            <a:spLocks noGrp="1"/>
          </p:cNvSpPr>
          <p:nvPr>
            <p:ph type="body" sz="quarter" idx="14" hasCustomPrompt="1"/>
          </p:nvPr>
        </p:nvSpPr>
        <p:spPr>
          <a:xfrm>
            <a:off x="3695700" y="1485900"/>
            <a:ext cx="4800600" cy="365760"/>
          </a:xfrm>
        </p:spPr>
        <p:txBody>
          <a:bodyPr anchor="ctr">
            <a:noAutofit/>
          </a:bodyPr>
          <a:lstStyle>
            <a:lvl1pPr>
              <a:lnSpc>
                <a:spcPct val="100000"/>
              </a:lnSpc>
              <a:spcBef>
                <a:spcPts val="0"/>
              </a:spcBef>
              <a:defRPr sz="2800" b="1"/>
            </a:lvl1pPr>
          </a:lstStyle>
          <a:p>
            <a:pPr lvl="0"/>
            <a:r>
              <a:rPr lang="en-US" dirty="0"/>
              <a:t>First name/ Last name</a:t>
            </a:r>
          </a:p>
        </p:txBody>
      </p:sp>
      <p:sp>
        <p:nvSpPr>
          <p:cNvPr id="11" name="Text Placeholder 9">
            <a:extLst>
              <a:ext uri="{FF2B5EF4-FFF2-40B4-BE49-F238E27FC236}">
                <a16:creationId xmlns:a16="http://schemas.microsoft.com/office/drawing/2014/main" id="{1E363901-1838-41BC-9A15-5F017D1FC844}"/>
              </a:ext>
            </a:extLst>
          </p:cNvPr>
          <p:cNvSpPr>
            <a:spLocks noGrp="1"/>
          </p:cNvSpPr>
          <p:nvPr>
            <p:ph type="body" sz="quarter" idx="15" hasCustomPrompt="1"/>
          </p:nvPr>
        </p:nvSpPr>
        <p:spPr>
          <a:xfrm>
            <a:off x="3695700" y="1871980"/>
            <a:ext cx="4800600" cy="36576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[COMPANY]</a:t>
            </a:r>
          </a:p>
        </p:txBody>
      </p:sp>
      <p:sp>
        <p:nvSpPr>
          <p:cNvPr id="12" name="Text Placeholder 9">
            <a:extLst>
              <a:ext uri="{FF2B5EF4-FFF2-40B4-BE49-F238E27FC236}">
                <a16:creationId xmlns:a16="http://schemas.microsoft.com/office/drawing/2014/main" id="{2C6401F7-4C63-4B38-B9B4-C5A4A69B95A6}"/>
              </a:ext>
            </a:extLst>
          </p:cNvPr>
          <p:cNvSpPr>
            <a:spLocks noGrp="1"/>
          </p:cNvSpPr>
          <p:nvPr>
            <p:ph type="body" sz="quarter" idx="16" hasCustomPrompt="1"/>
          </p:nvPr>
        </p:nvSpPr>
        <p:spPr>
          <a:xfrm>
            <a:off x="3695700" y="2258060"/>
            <a:ext cx="4800600" cy="36576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[MOBILE NUMBER]</a:t>
            </a:r>
          </a:p>
        </p:txBody>
      </p:sp>
      <p:sp>
        <p:nvSpPr>
          <p:cNvPr id="13" name="Text Placeholder 9">
            <a:extLst>
              <a:ext uri="{FF2B5EF4-FFF2-40B4-BE49-F238E27FC236}">
                <a16:creationId xmlns:a16="http://schemas.microsoft.com/office/drawing/2014/main" id="{C8E0F0E6-96BF-43AB-84AF-657FB430EDF7}"/>
              </a:ext>
            </a:extLst>
          </p:cNvPr>
          <p:cNvSpPr>
            <a:spLocks noGrp="1"/>
          </p:cNvSpPr>
          <p:nvPr>
            <p:ph type="body" sz="quarter" idx="17" hasCustomPrompt="1"/>
          </p:nvPr>
        </p:nvSpPr>
        <p:spPr>
          <a:xfrm>
            <a:off x="3695700" y="2644140"/>
            <a:ext cx="4800600" cy="36576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[OFFICE NUMBER]</a:t>
            </a:r>
          </a:p>
        </p:txBody>
      </p:sp>
      <p:sp>
        <p:nvSpPr>
          <p:cNvPr id="14" name="Text Placeholder 9">
            <a:extLst>
              <a:ext uri="{FF2B5EF4-FFF2-40B4-BE49-F238E27FC236}">
                <a16:creationId xmlns:a16="http://schemas.microsoft.com/office/drawing/2014/main" id="{76C1A4BB-EFB5-4A73-A059-39D4E72D9FB5}"/>
              </a:ext>
            </a:extLst>
          </p:cNvPr>
          <p:cNvSpPr>
            <a:spLocks noGrp="1"/>
          </p:cNvSpPr>
          <p:nvPr>
            <p:ph type="body" sz="quarter" idx="18" hasCustomPrompt="1"/>
          </p:nvPr>
        </p:nvSpPr>
        <p:spPr>
          <a:xfrm>
            <a:off x="3695700" y="3030220"/>
            <a:ext cx="4800600" cy="36576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[EMAIL ADDRESS]</a:t>
            </a:r>
          </a:p>
        </p:txBody>
      </p:sp>
      <p:sp>
        <p:nvSpPr>
          <p:cNvPr id="15" name="Text Placeholder 9">
            <a:extLst>
              <a:ext uri="{FF2B5EF4-FFF2-40B4-BE49-F238E27FC236}">
                <a16:creationId xmlns:a16="http://schemas.microsoft.com/office/drawing/2014/main" id="{697A88F7-C8C6-4DBD-859C-F4AEF8F5F4CF}"/>
              </a:ext>
            </a:extLst>
          </p:cNvPr>
          <p:cNvSpPr>
            <a:spLocks noGrp="1"/>
          </p:cNvSpPr>
          <p:nvPr>
            <p:ph type="body" sz="quarter" idx="19" hasCustomPrompt="1"/>
          </p:nvPr>
        </p:nvSpPr>
        <p:spPr>
          <a:xfrm>
            <a:off x="3695700" y="3416300"/>
            <a:ext cx="4800600" cy="36576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[WEBSITE]</a:t>
            </a:r>
          </a:p>
        </p:txBody>
      </p:sp>
      <p:sp>
        <p:nvSpPr>
          <p:cNvPr id="16" name="Text Placeholder 9">
            <a:extLst>
              <a:ext uri="{FF2B5EF4-FFF2-40B4-BE49-F238E27FC236}">
                <a16:creationId xmlns:a16="http://schemas.microsoft.com/office/drawing/2014/main" id="{DA621D60-90BF-4E02-8105-C631BDD271F0}"/>
              </a:ext>
            </a:extLst>
          </p:cNvPr>
          <p:cNvSpPr>
            <a:spLocks noGrp="1"/>
          </p:cNvSpPr>
          <p:nvPr>
            <p:ph type="body" sz="quarter" idx="20" hasCustomPrompt="1"/>
          </p:nvPr>
        </p:nvSpPr>
        <p:spPr>
          <a:xfrm>
            <a:off x="609600" y="4940300"/>
            <a:ext cx="8534400" cy="1231900"/>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YOUR BIO]</a:t>
            </a:r>
          </a:p>
        </p:txBody>
      </p:sp>
      <p:sp>
        <p:nvSpPr>
          <p:cNvPr id="7" name="Picture Placeholder 6">
            <a:extLst>
              <a:ext uri="{FF2B5EF4-FFF2-40B4-BE49-F238E27FC236}">
                <a16:creationId xmlns:a16="http://schemas.microsoft.com/office/drawing/2014/main" id="{2C576CAB-EDDE-48B4-B055-95482D12BB3D}"/>
              </a:ext>
            </a:extLst>
          </p:cNvPr>
          <p:cNvSpPr>
            <a:spLocks noGrp="1"/>
          </p:cNvSpPr>
          <p:nvPr>
            <p:ph type="pic" sz="quarter" idx="22"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Tree>
    <p:extLst>
      <p:ext uri="{BB962C8B-B14F-4D97-AF65-F5344CB8AC3E}">
        <p14:creationId xmlns:p14="http://schemas.microsoft.com/office/powerpoint/2010/main" val="1321096269"/>
      </p:ext>
    </p:extLst>
  </p:cSld>
  <p:clrMapOvr>
    <a:masterClrMapping/>
  </p:clrMapOvr>
  <p:extLst>
    <p:ext uri="{DCECCB84-F9BA-43D5-87BE-67443E8EF086}">
      <p15:sldGuideLst xmlns:p15="http://schemas.microsoft.com/office/powerpoint/2012/main">
        <p15:guide id="1" pos="6768" userDrawn="1">
          <p15:clr>
            <a:srgbClr val="FBAE40"/>
          </p15:clr>
        </p15:guide>
        <p15:guide id="2" orient="horz" pos="936" userDrawn="1">
          <p15:clr>
            <a:srgbClr val="FBAE40"/>
          </p15:clr>
        </p15:guide>
        <p15:guide id="3" pos="2328" userDrawn="1">
          <p15:clr>
            <a:srgbClr val="FBAE40"/>
          </p15:clr>
        </p15:guide>
        <p15:guide id="4"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11: Marketing Strategy –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FE45-4882-4315-A900-EEEA1AEF31BA}"/>
              </a:ext>
            </a:extLst>
          </p:cNvPr>
          <p:cNvSpPr>
            <a:spLocks noGrp="1"/>
          </p:cNvSpPr>
          <p:nvPr>
            <p:ph type="title" hasCustomPrompt="1"/>
          </p:nvPr>
        </p:nvSpPr>
        <p:spPr/>
        <p:txBody>
          <a:bodyPr/>
          <a:lstStyle>
            <a:lvl1pPr>
              <a:defRPr/>
            </a:lvl1pPr>
          </a:lstStyle>
          <a:p>
            <a:r>
              <a:rPr lang="en-US" dirty="0"/>
              <a:t>Marketing Strategy – Overview</a:t>
            </a:r>
          </a:p>
        </p:txBody>
      </p:sp>
      <p:sp>
        <p:nvSpPr>
          <p:cNvPr id="4" name="Date Placeholder 3">
            <a:extLst>
              <a:ext uri="{FF2B5EF4-FFF2-40B4-BE49-F238E27FC236}">
                <a16:creationId xmlns:a16="http://schemas.microsoft.com/office/drawing/2014/main" id="{F9378E63-7C15-40EC-A8B7-FC67C71EF40C}"/>
              </a:ext>
            </a:extLst>
          </p:cNvPr>
          <p:cNvSpPr>
            <a:spLocks noGrp="1"/>
          </p:cNvSpPr>
          <p:nvPr>
            <p:ph type="dt" sz="half" idx="10"/>
          </p:nvPr>
        </p:nvSpPr>
        <p:spPr/>
        <p:txBody>
          <a:bodyPr/>
          <a:lstStyle/>
          <a:p>
            <a:fld id="{A212AB94-AA6D-4A7E-94FA-43D2B81B21A9}" type="datetimeFigureOut">
              <a:rPr lang="en-US" smtClean="0"/>
              <a:t>3/3/2021</a:t>
            </a:fld>
            <a:endParaRPr lang="en-US"/>
          </a:p>
        </p:txBody>
      </p:sp>
      <p:sp>
        <p:nvSpPr>
          <p:cNvPr id="12" name="Picture Placeholder 5">
            <a:extLst>
              <a:ext uri="{FF2B5EF4-FFF2-40B4-BE49-F238E27FC236}">
                <a16:creationId xmlns:a16="http://schemas.microsoft.com/office/drawing/2014/main" id="{CFD21C56-E0EB-401F-BC34-4E7E65EF23E3}"/>
              </a:ext>
            </a:extLst>
          </p:cNvPr>
          <p:cNvSpPr>
            <a:spLocks noGrp="1"/>
          </p:cNvSpPr>
          <p:nvPr>
            <p:ph type="pic" sz="quarter" idx="22"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
        <p:nvSpPr>
          <p:cNvPr id="5" name="Text Placeholder 4">
            <a:extLst>
              <a:ext uri="{FF2B5EF4-FFF2-40B4-BE49-F238E27FC236}">
                <a16:creationId xmlns:a16="http://schemas.microsoft.com/office/drawing/2014/main" id="{689AD26B-A515-451F-B8E5-2F6D4762751C}"/>
              </a:ext>
            </a:extLst>
          </p:cNvPr>
          <p:cNvSpPr>
            <a:spLocks noGrp="1"/>
          </p:cNvSpPr>
          <p:nvPr>
            <p:ph type="body" sz="quarter" idx="23" hasCustomPrompt="1"/>
          </p:nvPr>
        </p:nvSpPr>
        <p:spPr>
          <a:xfrm>
            <a:off x="4279392" y="1485900"/>
            <a:ext cx="4864608" cy="457200"/>
          </a:xfrm>
        </p:spPr>
        <p:txBody>
          <a:bodyPr anchor="ctr"/>
          <a:lstStyle>
            <a:lvl1pPr algn="l">
              <a:defRPr b="0"/>
            </a:lvl1pPr>
          </a:lstStyle>
          <a:p>
            <a:r>
              <a:rPr lang="en-US" sz="2000" b="1" dirty="0"/>
              <a:t>Maximize Visibility</a:t>
            </a:r>
          </a:p>
        </p:txBody>
      </p:sp>
      <p:sp>
        <p:nvSpPr>
          <p:cNvPr id="8" name="Text Placeholder 7">
            <a:extLst>
              <a:ext uri="{FF2B5EF4-FFF2-40B4-BE49-F238E27FC236}">
                <a16:creationId xmlns:a16="http://schemas.microsoft.com/office/drawing/2014/main" id="{8EAEA824-2740-42D3-B3AF-B4C241785ECE}"/>
              </a:ext>
            </a:extLst>
          </p:cNvPr>
          <p:cNvSpPr>
            <a:spLocks noGrp="1"/>
          </p:cNvSpPr>
          <p:nvPr>
            <p:ph type="body" sz="quarter" idx="24" hasCustomPrompt="1"/>
          </p:nvPr>
        </p:nvSpPr>
        <p:spPr>
          <a:xfrm>
            <a:off x="4279392" y="3128645"/>
            <a:ext cx="4864608" cy="457200"/>
          </a:xfrm>
        </p:spPr>
        <p:txBody>
          <a:bodyPr anchor="ctr"/>
          <a:lstStyle>
            <a:lvl1pPr algn="l">
              <a:defRPr/>
            </a:lvl1pPr>
          </a:lstStyle>
          <a:p>
            <a:r>
              <a:rPr lang="en-US" sz="2000" b="1" dirty="0"/>
              <a:t>Effective Promoting</a:t>
            </a:r>
          </a:p>
        </p:txBody>
      </p:sp>
      <p:sp>
        <p:nvSpPr>
          <p:cNvPr id="10" name="Text Placeholder 9">
            <a:extLst>
              <a:ext uri="{FF2B5EF4-FFF2-40B4-BE49-F238E27FC236}">
                <a16:creationId xmlns:a16="http://schemas.microsoft.com/office/drawing/2014/main" id="{7B80046C-8ADA-494A-AB17-CAEF45B3D1A1}"/>
              </a:ext>
            </a:extLst>
          </p:cNvPr>
          <p:cNvSpPr>
            <a:spLocks noGrp="1"/>
          </p:cNvSpPr>
          <p:nvPr>
            <p:ph type="body" sz="quarter" idx="25" hasCustomPrompt="1"/>
          </p:nvPr>
        </p:nvSpPr>
        <p:spPr>
          <a:xfrm>
            <a:off x="4279392" y="4761039"/>
            <a:ext cx="4864608" cy="457200"/>
          </a:xfrm>
        </p:spPr>
        <p:txBody>
          <a:bodyPr anchor="ctr"/>
          <a:lstStyle>
            <a:lvl1pPr algn="l">
              <a:defRPr/>
            </a:lvl1pPr>
          </a:lstStyle>
          <a:p>
            <a:r>
              <a:rPr lang="en-US" sz="2000" b="1" dirty="0"/>
              <a:t>Hands-On</a:t>
            </a:r>
          </a:p>
        </p:txBody>
      </p:sp>
      <p:sp>
        <p:nvSpPr>
          <p:cNvPr id="13" name="Text Placeholder 12">
            <a:extLst>
              <a:ext uri="{FF2B5EF4-FFF2-40B4-BE49-F238E27FC236}">
                <a16:creationId xmlns:a16="http://schemas.microsoft.com/office/drawing/2014/main" id="{21027023-22BA-487E-BC2D-E750337AAD9F}"/>
              </a:ext>
            </a:extLst>
          </p:cNvPr>
          <p:cNvSpPr>
            <a:spLocks noGrp="1"/>
          </p:cNvSpPr>
          <p:nvPr>
            <p:ph type="body" sz="quarter" idx="26" hasCustomPrompt="1"/>
          </p:nvPr>
        </p:nvSpPr>
        <p:spPr>
          <a:xfrm>
            <a:off x="4279392" y="1869758"/>
            <a:ext cx="4864608" cy="1024128"/>
          </a:xfrm>
        </p:spPr>
        <p:txBody>
          <a:bodyPr anchor="t">
            <a:normAutofit/>
          </a:bodyPr>
          <a:lstStyle>
            <a:lvl1pPr marL="0" indent="0" algn="l">
              <a:buFont typeface="Arial" panose="020B0604020202020204" pitchFamily="34" charset="0"/>
              <a:buNone/>
              <a:defRPr sz="1600"/>
            </a:lvl1pPr>
          </a:lstStyle>
          <a:p>
            <a:pPr marL="0" indent="0">
              <a:buFont typeface="Arial" panose="020B0604020202020204" pitchFamily="34" charset="0"/>
              <a:buNone/>
            </a:pPr>
            <a:r>
              <a:rPr lang="en-US" dirty="0"/>
              <a:t>[INSERT PLATFORMS THAT MAXIMIZE VISIBILITY FOR YOUR LISTING (</a:t>
            </a:r>
            <a:r>
              <a:rPr lang="en-US" dirty="0" err="1"/>
              <a:t>ie</a:t>
            </a:r>
            <a:r>
              <a:rPr lang="en-US" dirty="0"/>
              <a:t>: Your Website, MLS, Trulia, Zillow, Craigslist, etc.)]</a:t>
            </a:r>
          </a:p>
        </p:txBody>
      </p:sp>
      <p:sp>
        <p:nvSpPr>
          <p:cNvPr id="15" name="Text Placeholder 14">
            <a:extLst>
              <a:ext uri="{FF2B5EF4-FFF2-40B4-BE49-F238E27FC236}">
                <a16:creationId xmlns:a16="http://schemas.microsoft.com/office/drawing/2014/main" id="{E268E1F4-A410-4282-8D20-22331A9754B6}"/>
              </a:ext>
            </a:extLst>
          </p:cNvPr>
          <p:cNvSpPr>
            <a:spLocks noGrp="1"/>
          </p:cNvSpPr>
          <p:nvPr>
            <p:ph type="body" sz="quarter" idx="27" hasCustomPrompt="1"/>
          </p:nvPr>
        </p:nvSpPr>
        <p:spPr>
          <a:xfrm>
            <a:off x="4279392" y="3508915"/>
            <a:ext cx="4864608" cy="1024128"/>
          </a:xfrm>
        </p:spPr>
        <p:txBody>
          <a:bodyPr anchor="t">
            <a:noAutofit/>
          </a:bodyPr>
          <a:lstStyle>
            <a:lvl1pPr marL="0" indent="0" algn="l">
              <a:buFont typeface="Arial" panose="020B0604020202020204" pitchFamily="34" charset="0"/>
              <a:buNone/>
              <a:defRPr sz="1600"/>
            </a:lvl1pPr>
          </a:lstStyle>
          <a:p>
            <a:pPr marL="0" indent="0">
              <a:buFont typeface="Arial" panose="020B0604020202020204" pitchFamily="34" charset="0"/>
              <a:buNone/>
            </a:pPr>
            <a:r>
              <a:rPr lang="en-US" dirty="0"/>
              <a:t>[INSERT PROMOTION STRATEGIES FOR YOUR LISTING (</a:t>
            </a:r>
            <a:r>
              <a:rPr lang="en-US" dirty="0" err="1"/>
              <a:t>ie</a:t>
            </a:r>
            <a:r>
              <a:rPr lang="en-US" dirty="0"/>
              <a:t>: Your social media networks, social advertisements, your email database, your local network, print, signage, fliers etc.)]</a:t>
            </a:r>
          </a:p>
        </p:txBody>
      </p:sp>
      <p:sp>
        <p:nvSpPr>
          <p:cNvPr id="18" name="Text Placeholder 17">
            <a:extLst>
              <a:ext uri="{FF2B5EF4-FFF2-40B4-BE49-F238E27FC236}">
                <a16:creationId xmlns:a16="http://schemas.microsoft.com/office/drawing/2014/main" id="{56C1B646-133E-4212-8D68-CFA57809EA4E}"/>
              </a:ext>
            </a:extLst>
          </p:cNvPr>
          <p:cNvSpPr>
            <a:spLocks noGrp="1"/>
          </p:cNvSpPr>
          <p:nvPr>
            <p:ph type="body" sz="quarter" idx="28" hasCustomPrompt="1"/>
          </p:nvPr>
        </p:nvSpPr>
        <p:spPr>
          <a:xfrm>
            <a:off x="4279392" y="5148072"/>
            <a:ext cx="4864608" cy="1024128"/>
          </a:xfrm>
        </p:spPr>
        <p:txBody>
          <a:bodyPr anchor="t">
            <a:normAutofit/>
          </a:bodyPr>
          <a:lstStyle>
            <a:lvl1pPr marL="0" indent="0" algn="l">
              <a:buFont typeface="Arial" panose="020B0604020202020204" pitchFamily="34" charset="0"/>
              <a:buNone/>
              <a:defRPr sz="1600"/>
            </a:lvl1pPr>
          </a:lstStyle>
          <a:p>
            <a:pPr marL="0" indent="0">
              <a:buFont typeface="Arial" panose="020B0604020202020204" pitchFamily="34" charset="0"/>
              <a:buNone/>
            </a:pPr>
            <a:r>
              <a:rPr lang="en-US" dirty="0"/>
              <a:t>[INSERT HANDS-ON INVOLVEMENT (</a:t>
            </a:r>
            <a:r>
              <a:rPr lang="en-US" dirty="0" err="1"/>
              <a:t>ie</a:t>
            </a:r>
            <a:r>
              <a:rPr lang="en-US" dirty="0"/>
              <a:t>: Schedule, set-up, and host open houses/showings, meet with buyers to get paperwork signed, deliver flyers/hangers door-to-door, etc.)]</a:t>
            </a:r>
          </a:p>
        </p:txBody>
      </p:sp>
      <p:sp>
        <p:nvSpPr>
          <p:cNvPr id="6" name="Table Placeholder 5">
            <a:extLst>
              <a:ext uri="{FF2B5EF4-FFF2-40B4-BE49-F238E27FC236}">
                <a16:creationId xmlns:a16="http://schemas.microsoft.com/office/drawing/2014/main" id="{3994AC27-039E-408C-8E0B-4B238EB1727B}"/>
              </a:ext>
            </a:extLst>
          </p:cNvPr>
          <p:cNvSpPr>
            <a:spLocks noGrp="1"/>
          </p:cNvSpPr>
          <p:nvPr>
            <p:ph type="tbl" sz="quarter" idx="29" hasCustomPrompt="1"/>
          </p:nvPr>
        </p:nvSpPr>
        <p:spPr>
          <a:xfrm>
            <a:off x="609600" y="1485900"/>
            <a:ext cx="3346704" cy="4686300"/>
          </a:xfrm>
        </p:spPr>
        <p:txBody>
          <a:bodyPr/>
          <a:lstStyle>
            <a:lvl1pPr algn="ctr">
              <a:defRPr/>
            </a:lvl1pPr>
          </a:lstStyle>
          <a:p>
            <a:r>
              <a:rPr lang="en-US" dirty="0"/>
              <a:t>[TABLE]</a:t>
            </a:r>
          </a:p>
        </p:txBody>
      </p:sp>
      <p:sp>
        <p:nvSpPr>
          <p:cNvPr id="9" name="Text Placeholder 8">
            <a:extLst>
              <a:ext uri="{FF2B5EF4-FFF2-40B4-BE49-F238E27FC236}">
                <a16:creationId xmlns:a16="http://schemas.microsoft.com/office/drawing/2014/main" id="{70B8528E-3F9C-410D-B3FE-744DE615794A}"/>
              </a:ext>
            </a:extLst>
          </p:cNvPr>
          <p:cNvSpPr>
            <a:spLocks noGrp="1"/>
          </p:cNvSpPr>
          <p:nvPr>
            <p:ph type="body" sz="quarter" idx="30" hasCustomPrompt="1"/>
          </p:nvPr>
        </p:nvSpPr>
        <p:spPr>
          <a:xfrm>
            <a:off x="9930384" y="2012315"/>
            <a:ext cx="1627632" cy="576072"/>
          </a:xfrm>
        </p:spPr>
        <p:txBody>
          <a:bodyPr/>
          <a:lstStyle>
            <a:lvl1pPr algn="ctr">
              <a:defRPr sz="1600">
                <a:solidFill>
                  <a:schemeClr val="bg1"/>
                </a:solidFill>
              </a:defRPr>
            </a:lvl1pPr>
          </a:lstStyle>
          <a:p>
            <a:pPr lvl="0"/>
            <a:r>
              <a:rPr lang="en-US" dirty="0"/>
              <a:t>Daily Website Traffic:</a:t>
            </a:r>
          </a:p>
        </p:txBody>
      </p:sp>
      <p:sp>
        <p:nvSpPr>
          <p:cNvPr id="14" name="Text Placeholder 13">
            <a:extLst>
              <a:ext uri="{FF2B5EF4-FFF2-40B4-BE49-F238E27FC236}">
                <a16:creationId xmlns:a16="http://schemas.microsoft.com/office/drawing/2014/main" id="{E9694797-6FCB-4451-800D-FB8FC154DA5C}"/>
              </a:ext>
            </a:extLst>
          </p:cNvPr>
          <p:cNvSpPr>
            <a:spLocks noGrp="1"/>
          </p:cNvSpPr>
          <p:nvPr>
            <p:ph type="body" sz="quarter" idx="31" hasCustomPrompt="1"/>
          </p:nvPr>
        </p:nvSpPr>
        <p:spPr>
          <a:xfrm>
            <a:off x="9930700" y="3139598"/>
            <a:ext cx="1627632" cy="576072"/>
          </a:xfrm>
        </p:spPr>
        <p:txBody>
          <a:bodyPr/>
          <a:lstStyle>
            <a:lvl1pPr algn="ctr">
              <a:defRPr sz="1600">
                <a:solidFill>
                  <a:schemeClr val="bg1"/>
                </a:solidFill>
              </a:defRPr>
            </a:lvl1pPr>
          </a:lstStyle>
          <a:p>
            <a:pPr lvl="0"/>
            <a:r>
              <a:rPr lang="en-US" dirty="0"/>
              <a:t>Social Media Followers:</a:t>
            </a:r>
          </a:p>
        </p:txBody>
      </p:sp>
      <p:sp>
        <p:nvSpPr>
          <p:cNvPr id="17" name="Text Placeholder 16">
            <a:extLst>
              <a:ext uri="{FF2B5EF4-FFF2-40B4-BE49-F238E27FC236}">
                <a16:creationId xmlns:a16="http://schemas.microsoft.com/office/drawing/2014/main" id="{C6F0B254-CC72-4CA9-922B-058B4A8E38B5}"/>
              </a:ext>
            </a:extLst>
          </p:cNvPr>
          <p:cNvSpPr>
            <a:spLocks noGrp="1"/>
          </p:cNvSpPr>
          <p:nvPr>
            <p:ph type="body" sz="quarter" idx="32" hasCustomPrompt="1"/>
          </p:nvPr>
        </p:nvSpPr>
        <p:spPr>
          <a:xfrm>
            <a:off x="9930702" y="4266882"/>
            <a:ext cx="1627632" cy="576072"/>
          </a:xfrm>
        </p:spPr>
        <p:txBody>
          <a:bodyPr>
            <a:normAutofit/>
          </a:bodyPr>
          <a:lstStyle>
            <a:lvl1pPr algn="ctr">
              <a:defRPr sz="1600">
                <a:solidFill>
                  <a:schemeClr val="bg1"/>
                </a:solidFill>
              </a:defRPr>
            </a:lvl1pPr>
          </a:lstStyle>
          <a:p>
            <a:pPr lvl="0"/>
            <a:r>
              <a:rPr lang="en-US" dirty="0"/>
              <a:t>Contact in Database:</a:t>
            </a:r>
          </a:p>
        </p:txBody>
      </p:sp>
      <p:sp>
        <p:nvSpPr>
          <p:cNvPr id="22" name="Text Placeholder 21">
            <a:extLst>
              <a:ext uri="{FF2B5EF4-FFF2-40B4-BE49-F238E27FC236}">
                <a16:creationId xmlns:a16="http://schemas.microsoft.com/office/drawing/2014/main" id="{E7D7A4F2-0B47-47B1-9891-3314CEC0AB3F}"/>
              </a:ext>
            </a:extLst>
          </p:cNvPr>
          <p:cNvSpPr>
            <a:spLocks noGrp="1"/>
          </p:cNvSpPr>
          <p:nvPr>
            <p:ph type="body" sz="quarter" idx="33" hasCustomPrompt="1"/>
          </p:nvPr>
        </p:nvSpPr>
        <p:spPr>
          <a:xfrm>
            <a:off x="9930384" y="3729354"/>
            <a:ext cx="1627632" cy="338328"/>
          </a:xfrm>
        </p:spPr>
        <p:txBody>
          <a:bodyPr anchor="ctr">
            <a:normAutofit/>
          </a:bodyPr>
          <a:lstStyle>
            <a:lvl1pPr algn="ctr">
              <a:defRPr sz="1600">
                <a:solidFill>
                  <a:schemeClr val="bg1"/>
                </a:solidFill>
              </a:defRPr>
            </a:lvl1pPr>
          </a:lstStyle>
          <a:p>
            <a:pPr lvl="0"/>
            <a:r>
              <a:rPr lang="en-US" dirty="0"/>
              <a:t>[STAT]</a:t>
            </a:r>
          </a:p>
        </p:txBody>
      </p:sp>
      <p:sp>
        <p:nvSpPr>
          <p:cNvPr id="26" name="Text Placeholder 25">
            <a:extLst>
              <a:ext uri="{FF2B5EF4-FFF2-40B4-BE49-F238E27FC236}">
                <a16:creationId xmlns:a16="http://schemas.microsoft.com/office/drawing/2014/main" id="{A7E89379-7393-4E02-A63C-ECF9C050118F}"/>
              </a:ext>
            </a:extLst>
          </p:cNvPr>
          <p:cNvSpPr>
            <a:spLocks noGrp="1"/>
          </p:cNvSpPr>
          <p:nvPr>
            <p:ph type="body" sz="quarter" idx="34" hasCustomPrompt="1"/>
          </p:nvPr>
        </p:nvSpPr>
        <p:spPr>
          <a:xfrm>
            <a:off x="9930384" y="2601277"/>
            <a:ext cx="1627632" cy="338328"/>
          </a:xfrm>
        </p:spPr>
        <p:txBody>
          <a:bodyPr>
            <a:normAutofit/>
          </a:bodyPr>
          <a:lstStyle>
            <a:lvl1pPr algn="ctr">
              <a:defRPr sz="1600">
                <a:solidFill>
                  <a:schemeClr val="bg1"/>
                </a:solidFill>
              </a:defRPr>
            </a:lvl1pPr>
          </a:lstStyle>
          <a:p>
            <a:pPr lvl="0"/>
            <a:r>
              <a:rPr lang="en-US" dirty="0"/>
              <a:t>[STAT]</a:t>
            </a:r>
          </a:p>
        </p:txBody>
      </p:sp>
      <p:sp>
        <p:nvSpPr>
          <p:cNvPr id="28" name="Text Placeholder 27">
            <a:extLst>
              <a:ext uri="{FF2B5EF4-FFF2-40B4-BE49-F238E27FC236}">
                <a16:creationId xmlns:a16="http://schemas.microsoft.com/office/drawing/2014/main" id="{9DF78402-F131-4EC4-91E6-FB3F980A5DE4}"/>
              </a:ext>
            </a:extLst>
          </p:cNvPr>
          <p:cNvSpPr>
            <a:spLocks noGrp="1"/>
          </p:cNvSpPr>
          <p:nvPr>
            <p:ph type="body" sz="quarter" idx="35" hasCustomPrompt="1"/>
          </p:nvPr>
        </p:nvSpPr>
        <p:spPr>
          <a:xfrm>
            <a:off x="9930384" y="4857115"/>
            <a:ext cx="1627632" cy="338328"/>
          </a:xfrm>
        </p:spPr>
        <p:txBody>
          <a:bodyPr>
            <a:normAutofit/>
          </a:bodyPr>
          <a:lstStyle>
            <a:lvl1pPr algn="ctr">
              <a:defRPr sz="1600">
                <a:solidFill>
                  <a:schemeClr val="bg1"/>
                </a:solidFill>
              </a:defRPr>
            </a:lvl1pPr>
          </a:lstStyle>
          <a:p>
            <a:pPr lvl="0"/>
            <a:r>
              <a:rPr lang="en-US" dirty="0"/>
              <a:t>[STAT]</a:t>
            </a:r>
          </a:p>
        </p:txBody>
      </p:sp>
    </p:spTree>
    <p:extLst>
      <p:ext uri="{BB962C8B-B14F-4D97-AF65-F5344CB8AC3E}">
        <p14:creationId xmlns:p14="http://schemas.microsoft.com/office/powerpoint/2010/main" val="1328977277"/>
      </p:ext>
    </p:extLst>
  </p:cSld>
  <p:clrMapOvr>
    <a:masterClrMapping/>
  </p:clrMapOvr>
  <p:extLst>
    <p:ext uri="{DCECCB84-F9BA-43D5-87BE-67443E8EF086}">
      <p15:sldGuideLst xmlns:p15="http://schemas.microsoft.com/office/powerpoint/2012/main">
        <p15:guide id="1" pos="6768">
          <p15:clr>
            <a:srgbClr val="FBAE40"/>
          </p15:clr>
        </p15:guide>
        <p15:guide id="2" orient="horz" pos="936">
          <p15:clr>
            <a:srgbClr val="FBAE40"/>
          </p15:clr>
        </p15:guide>
        <p15:guide id="3" pos="2328">
          <p15:clr>
            <a:srgbClr val="FBAE40"/>
          </p15:clr>
        </p15:guide>
        <p15:guide id="4" orient="horz" pos="3888">
          <p15:clr>
            <a:srgbClr val="FBAE40"/>
          </p15:clr>
        </p15:guide>
        <p15:guide id="5" pos="307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12: Marketing Sample #1 - Webs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4318-AF1F-44B3-9C67-73103640D727}"/>
              </a:ext>
            </a:extLst>
          </p:cNvPr>
          <p:cNvSpPr>
            <a:spLocks noGrp="1"/>
          </p:cNvSpPr>
          <p:nvPr>
            <p:ph type="title" hasCustomPrompt="1"/>
          </p:nvPr>
        </p:nvSpPr>
        <p:spPr/>
        <p:txBody>
          <a:bodyPr/>
          <a:lstStyle>
            <a:lvl1pPr>
              <a:defRPr/>
            </a:lvl1pPr>
          </a:lstStyle>
          <a:p>
            <a:r>
              <a:rPr lang="en-US" sz="3600" dirty="0"/>
              <a:t>Marketing Sample #1 – Websites</a:t>
            </a:r>
            <a:endParaRPr lang="en-US" dirty="0"/>
          </a:p>
        </p:txBody>
      </p:sp>
      <p:sp>
        <p:nvSpPr>
          <p:cNvPr id="19" name="Text Placeholder 18">
            <a:extLst>
              <a:ext uri="{FF2B5EF4-FFF2-40B4-BE49-F238E27FC236}">
                <a16:creationId xmlns:a16="http://schemas.microsoft.com/office/drawing/2014/main" id="{4CE44CE0-5704-4247-9D2A-B09EF7E24885}"/>
              </a:ext>
            </a:extLst>
          </p:cNvPr>
          <p:cNvSpPr>
            <a:spLocks noGrp="1"/>
          </p:cNvSpPr>
          <p:nvPr>
            <p:ph type="body" sz="quarter" idx="20" hasCustomPrompt="1"/>
          </p:nvPr>
        </p:nvSpPr>
        <p:spPr>
          <a:xfrm>
            <a:off x="609600" y="1526540"/>
            <a:ext cx="4846320" cy="365760"/>
          </a:xfrm>
        </p:spPr>
        <p:txBody>
          <a:bodyPr anchor="ctr"/>
          <a:lstStyle>
            <a:lvl1pPr marL="0" indent="0" algn="ctr">
              <a:buFont typeface="Arial" panose="020B0604020202020204" pitchFamily="34" charset="0"/>
              <a:buNone/>
              <a:defRPr b="0"/>
            </a:lvl1pPr>
            <a:lvl5pPr>
              <a:defRPr/>
            </a:lvl5pPr>
          </a:lstStyle>
          <a:p>
            <a:pPr lvl="0"/>
            <a:r>
              <a:rPr lang="en-US" dirty="0"/>
              <a:t>My Website</a:t>
            </a:r>
          </a:p>
        </p:txBody>
      </p:sp>
      <p:sp>
        <p:nvSpPr>
          <p:cNvPr id="21" name="Text Placeholder 20">
            <a:extLst>
              <a:ext uri="{FF2B5EF4-FFF2-40B4-BE49-F238E27FC236}">
                <a16:creationId xmlns:a16="http://schemas.microsoft.com/office/drawing/2014/main" id="{9EF72608-EED6-456C-8388-A7968BF28B09}"/>
              </a:ext>
            </a:extLst>
          </p:cNvPr>
          <p:cNvSpPr>
            <a:spLocks noGrp="1"/>
          </p:cNvSpPr>
          <p:nvPr>
            <p:ph type="body" sz="quarter" idx="21" hasCustomPrompt="1"/>
          </p:nvPr>
        </p:nvSpPr>
        <p:spPr>
          <a:xfrm>
            <a:off x="5797296" y="1915160"/>
            <a:ext cx="3346704" cy="457200"/>
          </a:xfrm>
        </p:spPr>
        <p:txBody>
          <a:bodyPr anchor="b">
            <a:noAutofit/>
          </a:bodyPr>
          <a:lstStyle>
            <a:lvl1pPr marL="0" indent="0">
              <a:buFont typeface="Arial" panose="020B0604020202020204" pitchFamily="34" charset="0"/>
              <a:buNone/>
              <a:defRPr sz="2000"/>
            </a:lvl1pPr>
          </a:lstStyle>
          <a:p>
            <a:pPr lvl="0"/>
            <a:r>
              <a:rPr lang="en-US" dirty="0"/>
              <a:t>Strategy Notes:</a:t>
            </a:r>
          </a:p>
        </p:txBody>
      </p:sp>
      <p:sp>
        <p:nvSpPr>
          <p:cNvPr id="5" name="Picture Placeholder 4">
            <a:extLst>
              <a:ext uri="{FF2B5EF4-FFF2-40B4-BE49-F238E27FC236}">
                <a16:creationId xmlns:a16="http://schemas.microsoft.com/office/drawing/2014/main" id="{1D1AE291-6EA1-451B-83E6-3FB8199A27F0}"/>
              </a:ext>
            </a:extLst>
          </p:cNvPr>
          <p:cNvSpPr>
            <a:spLocks noGrp="1"/>
          </p:cNvSpPr>
          <p:nvPr>
            <p:ph type="pic" sz="quarter" idx="25" hasCustomPrompt="1"/>
          </p:nvPr>
        </p:nvSpPr>
        <p:spPr>
          <a:xfrm>
            <a:off x="609600" y="1911096"/>
            <a:ext cx="4846320" cy="4261104"/>
          </a:xfrm>
        </p:spPr>
        <p:txBody>
          <a:bodyPr/>
          <a:lstStyle>
            <a:lvl1pPr marL="0" indent="0" algn="ctr">
              <a:buFont typeface="Arial" panose="020B0604020202020204" pitchFamily="34" charset="0"/>
              <a:buNone/>
              <a:defRPr/>
            </a:lvl1pPr>
          </a:lstStyle>
          <a:p>
            <a:pPr marL="0" indent="0">
              <a:buFont typeface="Arial" panose="020B0604020202020204" pitchFamily="34" charset="0"/>
              <a:buNone/>
            </a:pPr>
            <a:r>
              <a:rPr lang="en-US" dirty="0"/>
              <a:t>[INSERT SCREENSHOT OF A LISTING PAGE ON YOUR WEBSITE]</a:t>
            </a:r>
          </a:p>
        </p:txBody>
      </p:sp>
      <p:sp>
        <p:nvSpPr>
          <p:cNvPr id="34" name="Picture Placeholder 5">
            <a:extLst>
              <a:ext uri="{FF2B5EF4-FFF2-40B4-BE49-F238E27FC236}">
                <a16:creationId xmlns:a16="http://schemas.microsoft.com/office/drawing/2014/main" id="{528694E7-1B2B-4E20-9D27-845EADFA4E92}"/>
              </a:ext>
            </a:extLst>
          </p:cNvPr>
          <p:cNvSpPr>
            <a:spLocks noGrp="1"/>
          </p:cNvSpPr>
          <p:nvPr>
            <p:ph type="pic" sz="quarter" idx="48"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
        <p:nvSpPr>
          <p:cNvPr id="8" name="Text Placeholder 7">
            <a:extLst>
              <a:ext uri="{FF2B5EF4-FFF2-40B4-BE49-F238E27FC236}">
                <a16:creationId xmlns:a16="http://schemas.microsoft.com/office/drawing/2014/main" id="{45E6C09B-D1D7-4896-A2EB-84D514E4D9D8}"/>
              </a:ext>
            </a:extLst>
          </p:cNvPr>
          <p:cNvSpPr>
            <a:spLocks noGrp="1"/>
          </p:cNvSpPr>
          <p:nvPr>
            <p:ph type="body" sz="quarter" idx="49" hasCustomPrompt="1"/>
          </p:nvPr>
        </p:nvSpPr>
        <p:spPr>
          <a:xfrm>
            <a:off x="5797296" y="2397124"/>
            <a:ext cx="3346704" cy="2987675"/>
          </a:xfrm>
        </p:spPr>
        <p:txBody>
          <a:bodyPr>
            <a:normAutofit/>
          </a:bodyPr>
          <a:lstStyle>
            <a:lvl1pPr marL="457200" marR="0" indent="-22383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160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[STRATEGY NOTES + BENEFITS OF MARKETIN STRATEGY]</a:t>
            </a:r>
          </a:p>
          <a:p>
            <a:pPr lvl="0"/>
            <a:r>
              <a:rPr lang="en-US" dirty="0"/>
              <a:t>[STRATEGY NOTES + BENEFITS OF MARKETIN STRATEGY]</a:t>
            </a:r>
          </a:p>
          <a:p>
            <a:pPr lvl="0"/>
            <a:r>
              <a:rPr lang="en-US" dirty="0"/>
              <a:t>[STRATEGY NOTES + BENEFITS OF MARKETIN STRATEGY]</a:t>
            </a:r>
          </a:p>
        </p:txBody>
      </p:sp>
    </p:spTree>
    <p:extLst>
      <p:ext uri="{BB962C8B-B14F-4D97-AF65-F5344CB8AC3E}">
        <p14:creationId xmlns:p14="http://schemas.microsoft.com/office/powerpoint/2010/main" val="4108582674"/>
      </p:ext>
    </p:extLst>
  </p:cSld>
  <p:clrMapOvr>
    <a:masterClrMapping/>
  </p:clrMapOvr>
  <p:extLst>
    <p:ext uri="{DCECCB84-F9BA-43D5-87BE-67443E8EF086}">
      <p15:sldGuideLst xmlns:p15="http://schemas.microsoft.com/office/powerpoint/2012/main">
        <p15:guide id="1" orient="horz" pos="936">
          <p15:clr>
            <a:srgbClr val="FBAE40"/>
          </p15:clr>
        </p15:guide>
        <p15:guide id="2" orient="horz" pos="3888">
          <p15:clr>
            <a:srgbClr val="FBAE40"/>
          </p15:clr>
        </p15:guide>
        <p15:guide id="3" pos="67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13: Marketing Sample #2 – Social 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4318-AF1F-44B3-9C67-73103640D727}"/>
              </a:ext>
            </a:extLst>
          </p:cNvPr>
          <p:cNvSpPr>
            <a:spLocks noGrp="1"/>
          </p:cNvSpPr>
          <p:nvPr>
            <p:ph type="title" hasCustomPrompt="1"/>
          </p:nvPr>
        </p:nvSpPr>
        <p:spPr/>
        <p:txBody>
          <a:bodyPr/>
          <a:lstStyle>
            <a:lvl1pPr>
              <a:defRPr/>
            </a:lvl1pPr>
          </a:lstStyle>
          <a:p>
            <a:r>
              <a:rPr lang="en-US" sz="3600" dirty="0"/>
              <a:t>Marketing Sample #2 – Social Media</a:t>
            </a:r>
            <a:endParaRPr lang="en-US" dirty="0"/>
          </a:p>
        </p:txBody>
      </p:sp>
      <p:sp>
        <p:nvSpPr>
          <p:cNvPr id="19" name="Text Placeholder 18">
            <a:extLst>
              <a:ext uri="{FF2B5EF4-FFF2-40B4-BE49-F238E27FC236}">
                <a16:creationId xmlns:a16="http://schemas.microsoft.com/office/drawing/2014/main" id="{4CE44CE0-5704-4247-9D2A-B09EF7E24885}"/>
              </a:ext>
            </a:extLst>
          </p:cNvPr>
          <p:cNvSpPr>
            <a:spLocks noGrp="1"/>
          </p:cNvSpPr>
          <p:nvPr>
            <p:ph type="body" sz="quarter" idx="20" hasCustomPrompt="1"/>
          </p:nvPr>
        </p:nvSpPr>
        <p:spPr>
          <a:xfrm>
            <a:off x="609600" y="1526540"/>
            <a:ext cx="4846320" cy="365760"/>
          </a:xfrm>
        </p:spPr>
        <p:txBody>
          <a:bodyPr anchor="ctr"/>
          <a:lstStyle>
            <a:lvl1pPr marL="0" indent="0" algn="ctr">
              <a:buFont typeface="Arial" panose="020B0604020202020204" pitchFamily="34" charset="0"/>
              <a:buNone/>
              <a:defRPr b="0"/>
            </a:lvl1pPr>
            <a:lvl5pPr>
              <a:defRPr/>
            </a:lvl5pPr>
          </a:lstStyle>
          <a:p>
            <a:pPr lvl="0"/>
            <a:r>
              <a:rPr lang="en-US" dirty="0"/>
              <a:t>My Social Media</a:t>
            </a:r>
          </a:p>
        </p:txBody>
      </p:sp>
      <p:sp>
        <p:nvSpPr>
          <p:cNvPr id="21" name="Text Placeholder 20">
            <a:extLst>
              <a:ext uri="{FF2B5EF4-FFF2-40B4-BE49-F238E27FC236}">
                <a16:creationId xmlns:a16="http://schemas.microsoft.com/office/drawing/2014/main" id="{9EF72608-EED6-456C-8388-A7968BF28B09}"/>
              </a:ext>
            </a:extLst>
          </p:cNvPr>
          <p:cNvSpPr>
            <a:spLocks noGrp="1"/>
          </p:cNvSpPr>
          <p:nvPr>
            <p:ph type="body" sz="quarter" idx="21" hasCustomPrompt="1"/>
          </p:nvPr>
        </p:nvSpPr>
        <p:spPr>
          <a:xfrm>
            <a:off x="5797296" y="1915160"/>
            <a:ext cx="3346704" cy="457200"/>
          </a:xfrm>
        </p:spPr>
        <p:txBody>
          <a:bodyPr anchor="b">
            <a:noAutofit/>
          </a:bodyPr>
          <a:lstStyle>
            <a:lvl1pPr marL="0" indent="0">
              <a:buFont typeface="Arial" panose="020B0604020202020204" pitchFamily="34" charset="0"/>
              <a:buNone/>
              <a:defRPr sz="2000"/>
            </a:lvl1pPr>
          </a:lstStyle>
          <a:p>
            <a:pPr lvl="0"/>
            <a:r>
              <a:rPr lang="en-US" dirty="0"/>
              <a:t>Strategy Notes:</a:t>
            </a:r>
          </a:p>
        </p:txBody>
      </p:sp>
      <p:sp>
        <p:nvSpPr>
          <p:cNvPr id="5" name="Picture Placeholder 4">
            <a:extLst>
              <a:ext uri="{FF2B5EF4-FFF2-40B4-BE49-F238E27FC236}">
                <a16:creationId xmlns:a16="http://schemas.microsoft.com/office/drawing/2014/main" id="{1D1AE291-6EA1-451B-83E6-3FB8199A27F0}"/>
              </a:ext>
            </a:extLst>
          </p:cNvPr>
          <p:cNvSpPr>
            <a:spLocks noGrp="1"/>
          </p:cNvSpPr>
          <p:nvPr>
            <p:ph type="pic" sz="quarter" idx="25" hasCustomPrompt="1"/>
          </p:nvPr>
        </p:nvSpPr>
        <p:spPr>
          <a:xfrm>
            <a:off x="609600" y="1911096"/>
            <a:ext cx="4846320" cy="4261104"/>
          </a:xfrm>
        </p:spPr>
        <p:txBody>
          <a:bodyPr/>
          <a:lstStyle>
            <a:lvl1pPr marL="0" indent="0" algn="ctr">
              <a:buFont typeface="Arial" panose="020B0604020202020204" pitchFamily="34" charset="0"/>
              <a:buNone/>
              <a:defRPr/>
            </a:lvl1pPr>
          </a:lstStyle>
          <a:p>
            <a:pPr marL="0" indent="0">
              <a:buFont typeface="Arial" panose="020B0604020202020204" pitchFamily="34" charset="0"/>
              <a:buNone/>
            </a:pPr>
            <a:r>
              <a:rPr lang="en-US" dirty="0"/>
              <a:t>[INSERT SCREENSHOT OF A LISTING POST ON YOUR SOCIAL MEDIA]</a:t>
            </a:r>
          </a:p>
        </p:txBody>
      </p:sp>
      <p:sp>
        <p:nvSpPr>
          <p:cNvPr id="34" name="Picture Placeholder 5">
            <a:extLst>
              <a:ext uri="{FF2B5EF4-FFF2-40B4-BE49-F238E27FC236}">
                <a16:creationId xmlns:a16="http://schemas.microsoft.com/office/drawing/2014/main" id="{528694E7-1B2B-4E20-9D27-845EADFA4E92}"/>
              </a:ext>
            </a:extLst>
          </p:cNvPr>
          <p:cNvSpPr>
            <a:spLocks noGrp="1"/>
          </p:cNvSpPr>
          <p:nvPr>
            <p:ph type="pic" sz="quarter" idx="48"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
        <p:nvSpPr>
          <p:cNvPr id="8" name="Text Placeholder 7">
            <a:extLst>
              <a:ext uri="{FF2B5EF4-FFF2-40B4-BE49-F238E27FC236}">
                <a16:creationId xmlns:a16="http://schemas.microsoft.com/office/drawing/2014/main" id="{45E6C09B-D1D7-4896-A2EB-84D514E4D9D8}"/>
              </a:ext>
            </a:extLst>
          </p:cNvPr>
          <p:cNvSpPr>
            <a:spLocks noGrp="1"/>
          </p:cNvSpPr>
          <p:nvPr>
            <p:ph type="body" sz="quarter" idx="49" hasCustomPrompt="1"/>
          </p:nvPr>
        </p:nvSpPr>
        <p:spPr>
          <a:xfrm>
            <a:off x="5797296" y="2397124"/>
            <a:ext cx="3346704" cy="2987675"/>
          </a:xfrm>
        </p:spPr>
        <p:txBody>
          <a:bodyPr>
            <a:normAutofit/>
          </a:bodyPr>
          <a:lstStyle>
            <a:lvl1pPr marL="457200" marR="0" indent="-22383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160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[STRATEGY NOTES + BENEFITS OF MARKETIN STRATEGY]</a:t>
            </a:r>
          </a:p>
          <a:p>
            <a:pPr lvl="0"/>
            <a:r>
              <a:rPr lang="en-US" dirty="0"/>
              <a:t>[STRATEGY NOTES + BENEFITS OF MARKETIN STRATEGY]</a:t>
            </a:r>
          </a:p>
          <a:p>
            <a:pPr lvl="0"/>
            <a:r>
              <a:rPr lang="en-US" dirty="0"/>
              <a:t>[STRATEGY NOTES + BENEFITS OF MARKETIN STRATEGY]</a:t>
            </a:r>
          </a:p>
        </p:txBody>
      </p:sp>
    </p:spTree>
    <p:extLst>
      <p:ext uri="{BB962C8B-B14F-4D97-AF65-F5344CB8AC3E}">
        <p14:creationId xmlns:p14="http://schemas.microsoft.com/office/powerpoint/2010/main" val="1938509890"/>
      </p:ext>
    </p:extLst>
  </p:cSld>
  <p:clrMapOvr>
    <a:masterClrMapping/>
  </p:clrMapOvr>
  <p:extLst>
    <p:ext uri="{DCECCB84-F9BA-43D5-87BE-67443E8EF086}">
      <p15:sldGuideLst xmlns:p15="http://schemas.microsoft.com/office/powerpoint/2012/main">
        <p15:guide id="1" orient="horz" pos="936">
          <p15:clr>
            <a:srgbClr val="FBAE40"/>
          </p15:clr>
        </p15:guide>
        <p15:guide id="2" orient="horz" pos="3888">
          <p15:clr>
            <a:srgbClr val="FBAE40"/>
          </p15:clr>
        </p15:guide>
        <p15:guide id="3" pos="67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14: Marketing Sample #3 – Emai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4318-AF1F-44B3-9C67-73103640D727}"/>
              </a:ext>
            </a:extLst>
          </p:cNvPr>
          <p:cNvSpPr>
            <a:spLocks noGrp="1"/>
          </p:cNvSpPr>
          <p:nvPr>
            <p:ph type="title" hasCustomPrompt="1"/>
          </p:nvPr>
        </p:nvSpPr>
        <p:spPr/>
        <p:txBody>
          <a:bodyPr/>
          <a:lstStyle>
            <a:lvl1pPr>
              <a:defRPr/>
            </a:lvl1pPr>
          </a:lstStyle>
          <a:p>
            <a:r>
              <a:rPr lang="en-US" sz="3600" dirty="0"/>
              <a:t>Marketing Sample #3 – Email</a:t>
            </a:r>
            <a:endParaRPr lang="en-US" dirty="0"/>
          </a:p>
        </p:txBody>
      </p:sp>
      <p:sp>
        <p:nvSpPr>
          <p:cNvPr id="19" name="Text Placeholder 18">
            <a:extLst>
              <a:ext uri="{FF2B5EF4-FFF2-40B4-BE49-F238E27FC236}">
                <a16:creationId xmlns:a16="http://schemas.microsoft.com/office/drawing/2014/main" id="{4CE44CE0-5704-4247-9D2A-B09EF7E24885}"/>
              </a:ext>
            </a:extLst>
          </p:cNvPr>
          <p:cNvSpPr>
            <a:spLocks noGrp="1"/>
          </p:cNvSpPr>
          <p:nvPr>
            <p:ph type="body" sz="quarter" idx="20" hasCustomPrompt="1"/>
          </p:nvPr>
        </p:nvSpPr>
        <p:spPr>
          <a:xfrm>
            <a:off x="609600" y="1526540"/>
            <a:ext cx="4846320" cy="365760"/>
          </a:xfrm>
        </p:spPr>
        <p:txBody>
          <a:bodyPr anchor="ctr"/>
          <a:lstStyle>
            <a:lvl1pPr marL="0" indent="0" algn="ctr">
              <a:buFont typeface="Arial" panose="020B0604020202020204" pitchFamily="34" charset="0"/>
              <a:buNone/>
              <a:defRPr b="0"/>
            </a:lvl1pPr>
            <a:lvl5pPr>
              <a:defRPr/>
            </a:lvl5pPr>
          </a:lstStyle>
          <a:p>
            <a:pPr lvl="0"/>
            <a:r>
              <a:rPr lang="en-US" dirty="0"/>
              <a:t>My Email Campaigns</a:t>
            </a:r>
          </a:p>
        </p:txBody>
      </p:sp>
      <p:sp>
        <p:nvSpPr>
          <p:cNvPr id="21" name="Text Placeholder 20">
            <a:extLst>
              <a:ext uri="{FF2B5EF4-FFF2-40B4-BE49-F238E27FC236}">
                <a16:creationId xmlns:a16="http://schemas.microsoft.com/office/drawing/2014/main" id="{9EF72608-EED6-456C-8388-A7968BF28B09}"/>
              </a:ext>
            </a:extLst>
          </p:cNvPr>
          <p:cNvSpPr>
            <a:spLocks noGrp="1"/>
          </p:cNvSpPr>
          <p:nvPr>
            <p:ph type="body" sz="quarter" idx="21" hasCustomPrompt="1"/>
          </p:nvPr>
        </p:nvSpPr>
        <p:spPr>
          <a:xfrm>
            <a:off x="5797296" y="1915160"/>
            <a:ext cx="3346704" cy="457200"/>
          </a:xfrm>
        </p:spPr>
        <p:txBody>
          <a:bodyPr anchor="b">
            <a:noAutofit/>
          </a:bodyPr>
          <a:lstStyle>
            <a:lvl1pPr marL="0" indent="0">
              <a:buFont typeface="Arial" panose="020B0604020202020204" pitchFamily="34" charset="0"/>
              <a:buNone/>
              <a:defRPr sz="2000"/>
            </a:lvl1pPr>
          </a:lstStyle>
          <a:p>
            <a:pPr lvl="0"/>
            <a:r>
              <a:rPr lang="en-US" dirty="0"/>
              <a:t>Strategy Notes:</a:t>
            </a:r>
          </a:p>
        </p:txBody>
      </p:sp>
      <p:sp>
        <p:nvSpPr>
          <p:cNvPr id="5" name="Picture Placeholder 4">
            <a:extLst>
              <a:ext uri="{FF2B5EF4-FFF2-40B4-BE49-F238E27FC236}">
                <a16:creationId xmlns:a16="http://schemas.microsoft.com/office/drawing/2014/main" id="{1D1AE291-6EA1-451B-83E6-3FB8199A27F0}"/>
              </a:ext>
            </a:extLst>
          </p:cNvPr>
          <p:cNvSpPr>
            <a:spLocks noGrp="1"/>
          </p:cNvSpPr>
          <p:nvPr>
            <p:ph type="pic" sz="quarter" idx="25" hasCustomPrompt="1"/>
          </p:nvPr>
        </p:nvSpPr>
        <p:spPr>
          <a:xfrm>
            <a:off x="609600" y="1911096"/>
            <a:ext cx="4846320" cy="4261104"/>
          </a:xfrm>
        </p:spPr>
        <p:txBody>
          <a:bodyPr/>
          <a:lstStyle>
            <a:lvl1pPr marL="0" indent="0" algn="ctr">
              <a:buFont typeface="Arial" panose="020B0604020202020204" pitchFamily="34" charset="0"/>
              <a:buNone/>
              <a:defRPr/>
            </a:lvl1pPr>
          </a:lstStyle>
          <a:p>
            <a:pPr marL="0" indent="0">
              <a:buFont typeface="Arial" panose="020B0604020202020204" pitchFamily="34" charset="0"/>
              <a:buNone/>
            </a:pPr>
            <a:r>
              <a:rPr lang="en-US" dirty="0"/>
              <a:t>[INSERT SCREENSHOT OF A LISTING EMAIL]</a:t>
            </a:r>
          </a:p>
        </p:txBody>
      </p:sp>
      <p:sp>
        <p:nvSpPr>
          <p:cNvPr id="34" name="Picture Placeholder 5">
            <a:extLst>
              <a:ext uri="{FF2B5EF4-FFF2-40B4-BE49-F238E27FC236}">
                <a16:creationId xmlns:a16="http://schemas.microsoft.com/office/drawing/2014/main" id="{528694E7-1B2B-4E20-9D27-845EADFA4E92}"/>
              </a:ext>
            </a:extLst>
          </p:cNvPr>
          <p:cNvSpPr>
            <a:spLocks noGrp="1"/>
          </p:cNvSpPr>
          <p:nvPr>
            <p:ph type="pic" sz="quarter" idx="48"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
        <p:nvSpPr>
          <p:cNvPr id="8" name="Text Placeholder 7">
            <a:extLst>
              <a:ext uri="{FF2B5EF4-FFF2-40B4-BE49-F238E27FC236}">
                <a16:creationId xmlns:a16="http://schemas.microsoft.com/office/drawing/2014/main" id="{45E6C09B-D1D7-4896-A2EB-84D514E4D9D8}"/>
              </a:ext>
            </a:extLst>
          </p:cNvPr>
          <p:cNvSpPr>
            <a:spLocks noGrp="1"/>
          </p:cNvSpPr>
          <p:nvPr>
            <p:ph type="body" sz="quarter" idx="49" hasCustomPrompt="1"/>
          </p:nvPr>
        </p:nvSpPr>
        <p:spPr>
          <a:xfrm>
            <a:off x="5797296" y="2397124"/>
            <a:ext cx="3346704" cy="2987675"/>
          </a:xfrm>
        </p:spPr>
        <p:txBody>
          <a:bodyPr>
            <a:normAutofit/>
          </a:bodyPr>
          <a:lstStyle>
            <a:lvl1pPr marL="457200" marR="0" indent="-22383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160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[STRATEGY NOTES + BENEFITS OF MARKETIN STRATEGY]</a:t>
            </a:r>
          </a:p>
          <a:p>
            <a:pPr lvl="0"/>
            <a:r>
              <a:rPr lang="en-US" dirty="0"/>
              <a:t>[STRATEGY NOTES + BENEFITS OF MARKETIN STRATEGY]</a:t>
            </a:r>
          </a:p>
          <a:p>
            <a:pPr lvl="0"/>
            <a:r>
              <a:rPr lang="en-US" dirty="0"/>
              <a:t>[STRATEGY NOTES + BENEFITS OF MARKETIN STRATEGY]</a:t>
            </a:r>
          </a:p>
        </p:txBody>
      </p:sp>
    </p:spTree>
    <p:extLst>
      <p:ext uri="{BB962C8B-B14F-4D97-AF65-F5344CB8AC3E}">
        <p14:creationId xmlns:p14="http://schemas.microsoft.com/office/powerpoint/2010/main" val="1563040111"/>
      </p:ext>
    </p:extLst>
  </p:cSld>
  <p:clrMapOvr>
    <a:masterClrMapping/>
  </p:clrMapOvr>
  <p:extLst>
    <p:ext uri="{DCECCB84-F9BA-43D5-87BE-67443E8EF086}">
      <p15:sldGuideLst xmlns:p15="http://schemas.microsoft.com/office/powerpoint/2012/main">
        <p15:guide id="1" orient="horz" pos="936">
          <p15:clr>
            <a:srgbClr val="FBAE40"/>
          </p15:clr>
        </p15:guide>
        <p15:guide id="2" orient="horz" pos="3888">
          <p15:clr>
            <a:srgbClr val="FBAE40"/>
          </p15:clr>
        </p15:guide>
        <p15:guide id="3" pos="67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15: Marketing Sample #4 - 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4318-AF1F-44B3-9C67-73103640D727}"/>
              </a:ext>
            </a:extLst>
          </p:cNvPr>
          <p:cNvSpPr>
            <a:spLocks noGrp="1"/>
          </p:cNvSpPr>
          <p:nvPr>
            <p:ph type="title" hasCustomPrompt="1"/>
          </p:nvPr>
        </p:nvSpPr>
        <p:spPr/>
        <p:txBody>
          <a:bodyPr/>
          <a:lstStyle>
            <a:lvl1pPr>
              <a:defRPr/>
            </a:lvl1pPr>
          </a:lstStyle>
          <a:p>
            <a:r>
              <a:rPr lang="en-US" sz="3600" dirty="0"/>
              <a:t>Marketing Sample #4 – Print</a:t>
            </a:r>
            <a:endParaRPr lang="en-US" dirty="0"/>
          </a:p>
        </p:txBody>
      </p:sp>
      <p:sp>
        <p:nvSpPr>
          <p:cNvPr id="19" name="Text Placeholder 18">
            <a:extLst>
              <a:ext uri="{FF2B5EF4-FFF2-40B4-BE49-F238E27FC236}">
                <a16:creationId xmlns:a16="http://schemas.microsoft.com/office/drawing/2014/main" id="{4CE44CE0-5704-4247-9D2A-B09EF7E24885}"/>
              </a:ext>
            </a:extLst>
          </p:cNvPr>
          <p:cNvSpPr>
            <a:spLocks noGrp="1"/>
          </p:cNvSpPr>
          <p:nvPr>
            <p:ph type="body" sz="quarter" idx="20" hasCustomPrompt="1"/>
          </p:nvPr>
        </p:nvSpPr>
        <p:spPr>
          <a:xfrm>
            <a:off x="609600" y="1526540"/>
            <a:ext cx="4846320" cy="365760"/>
          </a:xfrm>
        </p:spPr>
        <p:txBody>
          <a:bodyPr anchor="ctr"/>
          <a:lstStyle>
            <a:lvl1pPr marL="0" indent="0" algn="ctr">
              <a:buFont typeface="Arial" panose="020B0604020202020204" pitchFamily="34" charset="0"/>
              <a:buNone/>
              <a:defRPr b="0"/>
            </a:lvl1pPr>
            <a:lvl5pPr>
              <a:defRPr/>
            </a:lvl5pPr>
          </a:lstStyle>
          <a:p>
            <a:pPr lvl="0"/>
            <a:r>
              <a:rPr lang="en-US" dirty="0"/>
              <a:t>My Flyers</a:t>
            </a:r>
          </a:p>
        </p:txBody>
      </p:sp>
      <p:sp>
        <p:nvSpPr>
          <p:cNvPr id="21" name="Text Placeholder 20">
            <a:extLst>
              <a:ext uri="{FF2B5EF4-FFF2-40B4-BE49-F238E27FC236}">
                <a16:creationId xmlns:a16="http://schemas.microsoft.com/office/drawing/2014/main" id="{9EF72608-EED6-456C-8388-A7968BF28B09}"/>
              </a:ext>
            </a:extLst>
          </p:cNvPr>
          <p:cNvSpPr>
            <a:spLocks noGrp="1"/>
          </p:cNvSpPr>
          <p:nvPr>
            <p:ph type="body" sz="quarter" idx="21" hasCustomPrompt="1"/>
          </p:nvPr>
        </p:nvSpPr>
        <p:spPr>
          <a:xfrm>
            <a:off x="5797296" y="1915160"/>
            <a:ext cx="3346704" cy="457200"/>
          </a:xfrm>
        </p:spPr>
        <p:txBody>
          <a:bodyPr anchor="b">
            <a:noAutofit/>
          </a:bodyPr>
          <a:lstStyle>
            <a:lvl1pPr marL="0" indent="0">
              <a:buFont typeface="Arial" panose="020B0604020202020204" pitchFamily="34" charset="0"/>
              <a:buNone/>
              <a:defRPr sz="2000"/>
            </a:lvl1pPr>
          </a:lstStyle>
          <a:p>
            <a:pPr lvl="0"/>
            <a:r>
              <a:rPr lang="en-US" dirty="0"/>
              <a:t>Strategy Notes:</a:t>
            </a:r>
          </a:p>
        </p:txBody>
      </p:sp>
      <p:sp>
        <p:nvSpPr>
          <p:cNvPr id="5" name="Picture Placeholder 4">
            <a:extLst>
              <a:ext uri="{FF2B5EF4-FFF2-40B4-BE49-F238E27FC236}">
                <a16:creationId xmlns:a16="http://schemas.microsoft.com/office/drawing/2014/main" id="{1D1AE291-6EA1-451B-83E6-3FB8199A27F0}"/>
              </a:ext>
            </a:extLst>
          </p:cNvPr>
          <p:cNvSpPr>
            <a:spLocks noGrp="1"/>
          </p:cNvSpPr>
          <p:nvPr>
            <p:ph type="pic" sz="quarter" idx="25" hasCustomPrompt="1"/>
          </p:nvPr>
        </p:nvSpPr>
        <p:spPr>
          <a:xfrm>
            <a:off x="609600" y="1911096"/>
            <a:ext cx="4846320" cy="4261104"/>
          </a:xfrm>
        </p:spPr>
        <p:txBody>
          <a:bodyPr/>
          <a:lstStyle>
            <a:lvl1pPr marL="0" indent="0" algn="ctr">
              <a:buFont typeface="Arial" panose="020B0604020202020204" pitchFamily="34" charset="0"/>
              <a:buNone/>
              <a:defRPr/>
            </a:lvl1pPr>
          </a:lstStyle>
          <a:p>
            <a:pPr marL="0" indent="0">
              <a:buFont typeface="Arial" panose="020B0604020202020204" pitchFamily="34" charset="0"/>
              <a:buNone/>
            </a:pPr>
            <a:r>
              <a:rPr lang="en-US" dirty="0"/>
              <a:t>[INSERT SCREENSHOT OF PRINT MARKETING EXAMPLES]</a:t>
            </a:r>
          </a:p>
        </p:txBody>
      </p:sp>
      <p:sp>
        <p:nvSpPr>
          <p:cNvPr id="34" name="Picture Placeholder 5">
            <a:extLst>
              <a:ext uri="{FF2B5EF4-FFF2-40B4-BE49-F238E27FC236}">
                <a16:creationId xmlns:a16="http://schemas.microsoft.com/office/drawing/2014/main" id="{528694E7-1B2B-4E20-9D27-845EADFA4E92}"/>
              </a:ext>
            </a:extLst>
          </p:cNvPr>
          <p:cNvSpPr>
            <a:spLocks noGrp="1"/>
          </p:cNvSpPr>
          <p:nvPr>
            <p:ph type="pic" sz="quarter" idx="48"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
        <p:nvSpPr>
          <p:cNvPr id="8" name="Text Placeholder 7">
            <a:extLst>
              <a:ext uri="{FF2B5EF4-FFF2-40B4-BE49-F238E27FC236}">
                <a16:creationId xmlns:a16="http://schemas.microsoft.com/office/drawing/2014/main" id="{45E6C09B-D1D7-4896-A2EB-84D514E4D9D8}"/>
              </a:ext>
            </a:extLst>
          </p:cNvPr>
          <p:cNvSpPr>
            <a:spLocks noGrp="1"/>
          </p:cNvSpPr>
          <p:nvPr>
            <p:ph type="body" sz="quarter" idx="49" hasCustomPrompt="1"/>
          </p:nvPr>
        </p:nvSpPr>
        <p:spPr>
          <a:xfrm>
            <a:off x="5797296" y="2397124"/>
            <a:ext cx="3346704" cy="2987675"/>
          </a:xfrm>
        </p:spPr>
        <p:txBody>
          <a:bodyPr>
            <a:normAutofit/>
          </a:bodyPr>
          <a:lstStyle>
            <a:lvl1pPr marL="457200" marR="0" indent="-22383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160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[STRATEGY NOTES + BENEFITS OF MARKETIN STRATEGY]</a:t>
            </a:r>
          </a:p>
          <a:p>
            <a:pPr lvl="0"/>
            <a:r>
              <a:rPr lang="en-US" dirty="0"/>
              <a:t>[STRATEGY NOTES + BENEFITS OF MARKETIN STRATEGY]</a:t>
            </a:r>
          </a:p>
          <a:p>
            <a:pPr lvl="0"/>
            <a:r>
              <a:rPr lang="en-US" dirty="0"/>
              <a:t>[STRATEGY NOTES + BENEFITS OF MARKETIN STRATEGY]</a:t>
            </a:r>
          </a:p>
        </p:txBody>
      </p:sp>
    </p:spTree>
    <p:extLst>
      <p:ext uri="{BB962C8B-B14F-4D97-AF65-F5344CB8AC3E}">
        <p14:creationId xmlns:p14="http://schemas.microsoft.com/office/powerpoint/2010/main" val="980109118"/>
      </p:ext>
    </p:extLst>
  </p:cSld>
  <p:clrMapOvr>
    <a:masterClrMapping/>
  </p:clrMapOvr>
  <p:extLst>
    <p:ext uri="{DCECCB84-F9BA-43D5-87BE-67443E8EF086}">
      <p15:sldGuideLst xmlns:p15="http://schemas.microsoft.com/office/powerpoint/2012/main">
        <p15:guide id="1" orient="horz" pos="936">
          <p15:clr>
            <a:srgbClr val="FBAE40"/>
          </p15:clr>
        </p15:guide>
        <p15:guide id="2" orient="horz" pos="3888">
          <p15:clr>
            <a:srgbClr val="FBAE40"/>
          </p15:clr>
        </p15:guide>
        <p15:guide id="3" pos="67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6: Why You Should Work with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FE45-4882-4315-A900-EEEA1AEF31BA}"/>
              </a:ext>
            </a:extLst>
          </p:cNvPr>
          <p:cNvSpPr>
            <a:spLocks noGrp="1"/>
          </p:cNvSpPr>
          <p:nvPr>
            <p:ph type="title" hasCustomPrompt="1"/>
          </p:nvPr>
        </p:nvSpPr>
        <p:spPr/>
        <p:txBody>
          <a:bodyPr/>
          <a:lstStyle>
            <a:lvl1pPr>
              <a:defRPr/>
            </a:lvl1pPr>
          </a:lstStyle>
          <a:p>
            <a:r>
              <a:rPr lang="en-US" dirty="0"/>
              <a:t>Why You Should Work with Me</a:t>
            </a:r>
          </a:p>
        </p:txBody>
      </p:sp>
      <p:sp>
        <p:nvSpPr>
          <p:cNvPr id="4" name="Date Placeholder 3">
            <a:extLst>
              <a:ext uri="{FF2B5EF4-FFF2-40B4-BE49-F238E27FC236}">
                <a16:creationId xmlns:a16="http://schemas.microsoft.com/office/drawing/2014/main" id="{F9378E63-7C15-40EC-A8B7-FC67C71EF40C}"/>
              </a:ext>
            </a:extLst>
          </p:cNvPr>
          <p:cNvSpPr>
            <a:spLocks noGrp="1"/>
          </p:cNvSpPr>
          <p:nvPr>
            <p:ph type="dt" sz="half" idx="10"/>
          </p:nvPr>
        </p:nvSpPr>
        <p:spPr/>
        <p:txBody>
          <a:bodyPr/>
          <a:lstStyle/>
          <a:p>
            <a:fld id="{A212AB94-AA6D-4A7E-94FA-43D2B81B21A9}" type="datetimeFigureOut">
              <a:rPr lang="en-US" smtClean="0"/>
              <a:t>3/3/2021</a:t>
            </a:fld>
            <a:endParaRPr lang="en-US"/>
          </a:p>
        </p:txBody>
      </p:sp>
      <p:sp>
        <p:nvSpPr>
          <p:cNvPr id="12" name="Picture Placeholder 5">
            <a:extLst>
              <a:ext uri="{FF2B5EF4-FFF2-40B4-BE49-F238E27FC236}">
                <a16:creationId xmlns:a16="http://schemas.microsoft.com/office/drawing/2014/main" id="{CFD21C56-E0EB-401F-BC34-4E7E65EF23E3}"/>
              </a:ext>
            </a:extLst>
          </p:cNvPr>
          <p:cNvSpPr>
            <a:spLocks noGrp="1"/>
          </p:cNvSpPr>
          <p:nvPr>
            <p:ph type="pic" sz="quarter" idx="22"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
        <p:nvSpPr>
          <p:cNvPr id="5" name="Text Placeholder 4">
            <a:extLst>
              <a:ext uri="{FF2B5EF4-FFF2-40B4-BE49-F238E27FC236}">
                <a16:creationId xmlns:a16="http://schemas.microsoft.com/office/drawing/2014/main" id="{689AD26B-A515-451F-B8E5-2F6D4762751C}"/>
              </a:ext>
            </a:extLst>
          </p:cNvPr>
          <p:cNvSpPr>
            <a:spLocks noGrp="1"/>
          </p:cNvSpPr>
          <p:nvPr>
            <p:ph type="body" sz="quarter" idx="23" hasCustomPrompt="1"/>
          </p:nvPr>
        </p:nvSpPr>
        <p:spPr>
          <a:xfrm>
            <a:off x="2357120" y="1485900"/>
            <a:ext cx="6014720" cy="457200"/>
          </a:xfrm>
        </p:spPr>
        <p:txBody>
          <a:bodyPr anchor="ctr"/>
          <a:lstStyle>
            <a:lvl1pPr marL="0" indent="0" algn="l">
              <a:buFont typeface="Arial" panose="020B0604020202020204" pitchFamily="34" charset="0"/>
              <a:buNone/>
              <a:defRPr b="1"/>
            </a:lvl1pPr>
          </a:lstStyle>
          <a:p>
            <a:pPr marL="0" indent="0">
              <a:buFont typeface="Arial" panose="020B0604020202020204" pitchFamily="34" charset="0"/>
              <a:buNone/>
            </a:pPr>
            <a:r>
              <a:rPr lang="en-US" dirty="0"/>
              <a:t>[INSERT STRONG CHARACTERISTIC]</a:t>
            </a:r>
          </a:p>
        </p:txBody>
      </p:sp>
      <p:sp>
        <p:nvSpPr>
          <p:cNvPr id="8" name="Text Placeholder 7">
            <a:extLst>
              <a:ext uri="{FF2B5EF4-FFF2-40B4-BE49-F238E27FC236}">
                <a16:creationId xmlns:a16="http://schemas.microsoft.com/office/drawing/2014/main" id="{8EAEA824-2740-42D3-B3AF-B4C241785ECE}"/>
              </a:ext>
            </a:extLst>
          </p:cNvPr>
          <p:cNvSpPr>
            <a:spLocks noGrp="1"/>
          </p:cNvSpPr>
          <p:nvPr>
            <p:ph type="body" sz="quarter" idx="24" hasCustomPrompt="1"/>
          </p:nvPr>
        </p:nvSpPr>
        <p:spPr>
          <a:xfrm>
            <a:off x="2357120" y="3148965"/>
            <a:ext cx="6014720" cy="457200"/>
          </a:xfrm>
        </p:spPr>
        <p:txBody>
          <a:bodyPr anchor="ctr"/>
          <a:lstStyle>
            <a:lvl1pPr marL="0" indent="0" algn="l">
              <a:buFont typeface="Arial" panose="020B0604020202020204" pitchFamily="34" charset="0"/>
              <a:buNone/>
              <a:defRPr b="1"/>
            </a:lvl1pPr>
          </a:lstStyle>
          <a:p>
            <a:pPr marL="0" indent="0">
              <a:buFont typeface="Arial" panose="020B0604020202020204" pitchFamily="34" charset="0"/>
              <a:buNone/>
            </a:pPr>
            <a:r>
              <a:rPr lang="en-US" dirty="0"/>
              <a:t>[INSERT STRONG CHARACTERISTIC]</a:t>
            </a:r>
          </a:p>
        </p:txBody>
      </p:sp>
      <p:sp>
        <p:nvSpPr>
          <p:cNvPr id="10" name="Text Placeholder 9">
            <a:extLst>
              <a:ext uri="{FF2B5EF4-FFF2-40B4-BE49-F238E27FC236}">
                <a16:creationId xmlns:a16="http://schemas.microsoft.com/office/drawing/2014/main" id="{7B80046C-8ADA-494A-AB17-CAEF45B3D1A1}"/>
              </a:ext>
            </a:extLst>
          </p:cNvPr>
          <p:cNvSpPr>
            <a:spLocks noGrp="1"/>
          </p:cNvSpPr>
          <p:nvPr>
            <p:ph type="body" sz="quarter" idx="25" hasCustomPrompt="1"/>
          </p:nvPr>
        </p:nvSpPr>
        <p:spPr>
          <a:xfrm>
            <a:off x="2357120" y="4821999"/>
            <a:ext cx="6014720" cy="457200"/>
          </a:xfrm>
        </p:spPr>
        <p:txBody>
          <a:bodyPr anchor="ctr"/>
          <a:lstStyle>
            <a:lvl1pPr marL="0" indent="0" algn="l">
              <a:buFont typeface="Arial" panose="020B0604020202020204" pitchFamily="34" charset="0"/>
              <a:buNone/>
              <a:defRPr b="1"/>
            </a:lvl1pPr>
          </a:lstStyle>
          <a:p>
            <a:pPr marL="0" indent="0">
              <a:buFont typeface="Arial" panose="020B0604020202020204" pitchFamily="34" charset="0"/>
              <a:buNone/>
            </a:pPr>
            <a:r>
              <a:rPr lang="en-US" dirty="0"/>
              <a:t>[INSERT STRONG CHARACTERISTIC]</a:t>
            </a:r>
          </a:p>
        </p:txBody>
      </p:sp>
      <p:sp>
        <p:nvSpPr>
          <p:cNvPr id="13" name="Text Placeholder 12">
            <a:extLst>
              <a:ext uri="{FF2B5EF4-FFF2-40B4-BE49-F238E27FC236}">
                <a16:creationId xmlns:a16="http://schemas.microsoft.com/office/drawing/2014/main" id="{21027023-22BA-487E-BC2D-E750337AAD9F}"/>
              </a:ext>
            </a:extLst>
          </p:cNvPr>
          <p:cNvSpPr>
            <a:spLocks noGrp="1"/>
          </p:cNvSpPr>
          <p:nvPr>
            <p:ph type="body" sz="quarter" idx="26" hasCustomPrompt="1"/>
          </p:nvPr>
        </p:nvSpPr>
        <p:spPr>
          <a:xfrm>
            <a:off x="2357120" y="1798638"/>
            <a:ext cx="6014720" cy="1024128"/>
          </a:xfrm>
        </p:spPr>
        <p:txBody>
          <a:bodyPr anchor="t">
            <a:normAutofit/>
          </a:bodyPr>
          <a:lstStyle>
            <a:lvl1pPr marL="0" indent="0" algn="l">
              <a:buFont typeface="Arial" panose="020B0604020202020204" pitchFamily="34" charset="0"/>
              <a:buNone/>
              <a:defRPr sz="1600"/>
            </a:lvl1pPr>
          </a:lstStyle>
          <a:p>
            <a:pPr marL="0" indent="0">
              <a:buFont typeface="Arial" panose="020B0604020202020204" pitchFamily="34" charset="0"/>
              <a:buNone/>
            </a:pPr>
            <a:r>
              <a:rPr lang="en-US" dirty="0"/>
              <a:t>[INSERT REASONS THIS CHARACTERISTIC IS CRITICAL TO YOUR CLIENT’S SUCCESS]</a:t>
            </a:r>
          </a:p>
        </p:txBody>
      </p:sp>
      <p:sp>
        <p:nvSpPr>
          <p:cNvPr id="15" name="Text Placeholder 14">
            <a:extLst>
              <a:ext uri="{FF2B5EF4-FFF2-40B4-BE49-F238E27FC236}">
                <a16:creationId xmlns:a16="http://schemas.microsoft.com/office/drawing/2014/main" id="{E268E1F4-A410-4282-8D20-22331A9754B6}"/>
              </a:ext>
            </a:extLst>
          </p:cNvPr>
          <p:cNvSpPr>
            <a:spLocks noGrp="1"/>
          </p:cNvSpPr>
          <p:nvPr>
            <p:ph type="body" sz="quarter" idx="27" hasCustomPrompt="1"/>
          </p:nvPr>
        </p:nvSpPr>
        <p:spPr>
          <a:xfrm>
            <a:off x="2357120" y="3473355"/>
            <a:ext cx="6014720" cy="1024128"/>
          </a:xfrm>
        </p:spPr>
        <p:txBody>
          <a:bodyPr anchor="t">
            <a:noAutofit/>
          </a:bodyPr>
          <a:lstStyle>
            <a:lvl1pPr marL="0" indent="0" algn="l">
              <a:buFont typeface="Arial" panose="020B0604020202020204" pitchFamily="34" charset="0"/>
              <a:buNone/>
              <a:defRPr sz="1600"/>
            </a:lvl1pPr>
          </a:lstStyle>
          <a:p>
            <a:pPr marL="0" indent="0">
              <a:buFont typeface="Arial" panose="020B0604020202020204" pitchFamily="34" charset="0"/>
              <a:buNone/>
            </a:pPr>
            <a:r>
              <a:rPr lang="en-US" dirty="0"/>
              <a:t>[INSERT REASONS THIS CHARACTERISTIC IS CRITICAL TO YOUR CLIENT’S SUCCESS]</a:t>
            </a:r>
          </a:p>
        </p:txBody>
      </p:sp>
      <p:sp>
        <p:nvSpPr>
          <p:cNvPr id="18" name="Text Placeholder 17">
            <a:extLst>
              <a:ext uri="{FF2B5EF4-FFF2-40B4-BE49-F238E27FC236}">
                <a16:creationId xmlns:a16="http://schemas.microsoft.com/office/drawing/2014/main" id="{56C1B646-133E-4212-8D68-CFA57809EA4E}"/>
              </a:ext>
            </a:extLst>
          </p:cNvPr>
          <p:cNvSpPr>
            <a:spLocks noGrp="1"/>
          </p:cNvSpPr>
          <p:nvPr>
            <p:ph type="body" sz="quarter" idx="28" hasCustomPrompt="1"/>
          </p:nvPr>
        </p:nvSpPr>
        <p:spPr>
          <a:xfrm>
            <a:off x="2357120" y="5148072"/>
            <a:ext cx="6014720" cy="1024128"/>
          </a:xfrm>
        </p:spPr>
        <p:txBody>
          <a:bodyPr anchor="t">
            <a:normAutofit/>
          </a:bodyPr>
          <a:lstStyle>
            <a:lvl1pPr marL="0" indent="0" algn="l">
              <a:buFont typeface="Arial" panose="020B0604020202020204" pitchFamily="34" charset="0"/>
              <a:buNone/>
              <a:defRPr sz="1600"/>
            </a:lvl1pPr>
          </a:lstStyle>
          <a:p>
            <a:pPr marL="0" indent="0">
              <a:buFont typeface="Arial" panose="020B0604020202020204" pitchFamily="34" charset="0"/>
              <a:buNone/>
            </a:pPr>
            <a:r>
              <a:rPr lang="en-US" dirty="0"/>
              <a:t>[INSERT REASONS THIS CHARACTERISTIC IS CRITICAL TO YOUR CLIENT’S SUCCESS]</a:t>
            </a:r>
          </a:p>
        </p:txBody>
      </p:sp>
      <p:sp>
        <p:nvSpPr>
          <p:cNvPr id="7" name="Picture Placeholder 6">
            <a:extLst>
              <a:ext uri="{FF2B5EF4-FFF2-40B4-BE49-F238E27FC236}">
                <a16:creationId xmlns:a16="http://schemas.microsoft.com/office/drawing/2014/main" id="{01F4D256-26D9-49ED-B920-6A4A214F62D4}"/>
              </a:ext>
            </a:extLst>
          </p:cNvPr>
          <p:cNvSpPr>
            <a:spLocks noGrp="1"/>
          </p:cNvSpPr>
          <p:nvPr>
            <p:ph type="pic" sz="quarter" idx="36" hasCustomPrompt="1"/>
          </p:nvPr>
        </p:nvSpPr>
        <p:spPr>
          <a:xfrm>
            <a:off x="873760" y="1485900"/>
            <a:ext cx="1298448" cy="1325880"/>
          </a:xfrm>
        </p:spPr>
        <p:txBody>
          <a:bodyPr>
            <a:normAutofit/>
          </a:bodyPr>
          <a:lstStyle>
            <a:lvl1pPr algn="ctr">
              <a:defRPr sz="1600"/>
            </a:lvl1pPr>
          </a:lstStyle>
          <a:p>
            <a:r>
              <a:rPr lang="en-US" dirty="0"/>
              <a:t>[IMAGE OR ICON]</a:t>
            </a:r>
          </a:p>
        </p:txBody>
      </p:sp>
      <p:sp>
        <p:nvSpPr>
          <p:cNvPr id="16" name="Picture Placeholder 15">
            <a:extLst>
              <a:ext uri="{FF2B5EF4-FFF2-40B4-BE49-F238E27FC236}">
                <a16:creationId xmlns:a16="http://schemas.microsoft.com/office/drawing/2014/main" id="{A6C7B1EF-F986-409A-86E6-6DFBD5D728E0}"/>
              </a:ext>
            </a:extLst>
          </p:cNvPr>
          <p:cNvSpPr>
            <a:spLocks noGrp="1"/>
          </p:cNvSpPr>
          <p:nvPr>
            <p:ph type="pic" sz="quarter" idx="37" hasCustomPrompt="1"/>
          </p:nvPr>
        </p:nvSpPr>
        <p:spPr>
          <a:xfrm>
            <a:off x="873760" y="4846320"/>
            <a:ext cx="1298448" cy="1325880"/>
          </a:xfrm>
        </p:spPr>
        <p:txBody>
          <a:bodyPr>
            <a:normAutofit/>
          </a:bodyPr>
          <a:lstStyle>
            <a:lvl1pPr algn="ctr">
              <a:defRPr sz="1600"/>
            </a:lvl1pPr>
          </a:lstStyle>
          <a:p>
            <a:r>
              <a:rPr lang="en-US" dirty="0"/>
              <a:t>[IMAGE OR ICON]</a:t>
            </a:r>
          </a:p>
        </p:txBody>
      </p:sp>
      <p:sp>
        <p:nvSpPr>
          <p:cNvPr id="21" name="Picture Placeholder 20">
            <a:extLst>
              <a:ext uri="{FF2B5EF4-FFF2-40B4-BE49-F238E27FC236}">
                <a16:creationId xmlns:a16="http://schemas.microsoft.com/office/drawing/2014/main" id="{C6766189-63C8-4D2C-8D3D-DE226AEAE849}"/>
              </a:ext>
            </a:extLst>
          </p:cNvPr>
          <p:cNvSpPr>
            <a:spLocks noGrp="1"/>
          </p:cNvSpPr>
          <p:nvPr>
            <p:ph type="pic" sz="quarter" idx="38" hasCustomPrompt="1"/>
          </p:nvPr>
        </p:nvSpPr>
        <p:spPr>
          <a:xfrm>
            <a:off x="873760" y="3166110"/>
            <a:ext cx="1298448" cy="1325880"/>
          </a:xfrm>
        </p:spPr>
        <p:txBody>
          <a:bodyPr>
            <a:normAutofit/>
          </a:bodyPr>
          <a:lstStyle>
            <a:lvl1pPr algn="ctr">
              <a:defRPr sz="1600"/>
            </a:lvl1pPr>
          </a:lstStyle>
          <a:p>
            <a:r>
              <a:rPr lang="en-US" dirty="0"/>
              <a:t>[IMAGE OR ICON]</a:t>
            </a:r>
          </a:p>
        </p:txBody>
      </p:sp>
    </p:spTree>
    <p:extLst>
      <p:ext uri="{BB962C8B-B14F-4D97-AF65-F5344CB8AC3E}">
        <p14:creationId xmlns:p14="http://schemas.microsoft.com/office/powerpoint/2010/main" val="1401696532"/>
      </p:ext>
    </p:extLst>
  </p:cSld>
  <p:clrMapOvr>
    <a:masterClrMapping/>
  </p:clrMapOvr>
  <p:extLst>
    <p:ext uri="{DCECCB84-F9BA-43D5-87BE-67443E8EF086}">
      <p15:sldGuideLst xmlns:p15="http://schemas.microsoft.com/office/powerpoint/2012/main">
        <p15:guide id="1" pos="6768">
          <p15:clr>
            <a:srgbClr val="FBAE40"/>
          </p15:clr>
        </p15:guide>
        <p15:guide id="2" orient="horz" pos="936">
          <p15:clr>
            <a:srgbClr val="FBAE40"/>
          </p15:clr>
        </p15:guide>
        <p15:guide id="3" pos="2328">
          <p15:clr>
            <a:srgbClr val="FBAE40"/>
          </p15:clr>
        </p15:guide>
        <p15:guide id="4" orient="horz" pos="3888">
          <p15:clr>
            <a:srgbClr val="FBAE40"/>
          </p15:clr>
        </p15:guide>
        <p15:guide id="5" pos="307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7: Our Next 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FE45-4882-4315-A900-EEEA1AEF31BA}"/>
              </a:ext>
            </a:extLst>
          </p:cNvPr>
          <p:cNvSpPr>
            <a:spLocks noGrp="1"/>
          </p:cNvSpPr>
          <p:nvPr>
            <p:ph type="title" hasCustomPrompt="1"/>
          </p:nvPr>
        </p:nvSpPr>
        <p:spPr/>
        <p:txBody>
          <a:bodyPr/>
          <a:lstStyle>
            <a:lvl1pPr>
              <a:defRPr/>
            </a:lvl1pPr>
          </a:lstStyle>
          <a:p>
            <a:r>
              <a:rPr lang="en-US" sz="3600" dirty="0"/>
              <a:t>Our Next Steps…</a:t>
            </a:r>
            <a:endParaRPr lang="en-US" dirty="0"/>
          </a:p>
        </p:txBody>
      </p:sp>
      <p:sp>
        <p:nvSpPr>
          <p:cNvPr id="4" name="Date Placeholder 3">
            <a:extLst>
              <a:ext uri="{FF2B5EF4-FFF2-40B4-BE49-F238E27FC236}">
                <a16:creationId xmlns:a16="http://schemas.microsoft.com/office/drawing/2014/main" id="{F9378E63-7C15-40EC-A8B7-FC67C71EF40C}"/>
              </a:ext>
            </a:extLst>
          </p:cNvPr>
          <p:cNvSpPr>
            <a:spLocks noGrp="1"/>
          </p:cNvSpPr>
          <p:nvPr>
            <p:ph type="dt" sz="half" idx="10"/>
          </p:nvPr>
        </p:nvSpPr>
        <p:spPr/>
        <p:txBody>
          <a:bodyPr/>
          <a:lstStyle/>
          <a:p>
            <a:fld id="{A212AB94-AA6D-4A7E-94FA-43D2B81B21A9}" type="datetimeFigureOut">
              <a:rPr lang="en-US" smtClean="0"/>
              <a:t>3/3/2021</a:t>
            </a:fld>
            <a:endParaRPr lang="en-US"/>
          </a:p>
        </p:txBody>
      </p:sp>
      <p:sp>
        <p:nvSpPr>
          <p:cNvPr id="12" name="Picture Placeholder 5">
            <a:extLst>
              <a:ext uri="{FF2B5EF4-FFF2-40B4-BE49-F238E27FC236}">
                <a16:creationId xmlns:a16="http://schemas.microsoft.com/office/drawing/2014/main" id="{CFD21C56-E0EB-401F-BC34-4E7E65EF23E3}"/>
              </a:ext>
            </a:extLst>
          </p:cNvPr>
          <p:cNvSpPr>
            <a:spLocks noGrp="1"/>
          </p:cNvSpPr>
          <p:nvPr>
            <p:ph type="pic" sz="quarter" idx="22"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
        <p:nvSpPr>
          <p:cNvPr id="5" name="Text Placeholder 4">
            <a:extLst>
              <a:ext uri="{FF2B5EF4-FFF2-40B4-BE49-F238E27FC236}">
                <a16:creationId xmlns:a16="http://schemas.microsoft.com/office/drawing/2014/main" id="{689AD26B-A515-451F-B8E5-2F6D4762751C}"/>
              </a:ext>
            </a:extLst>
          </p:cNvPr>
          <p:cNvSpPr>
            <a:spLocks noGrp="1"/>
          </p:cNvSpPr>
          <p:nvPr>
            <p:ph type="body" sz="quarter" idx="23" hasCustomPrompt="1"/>
          </p:nvPr>
        </p:nvSpPr>
        <p:spPr>
          <a:xfrm>
            <a:off x="609600" y="1485900"/>
            <a:ext cx="6014720" cy="301752"/>
          </a:xfrm>
        </p:spPr>
        <p:txBody>
          <a:bodyPr anchor="ctr"/>
          <a:lstStyle>
            <a:lvl1pPr marL="0" indent="0" algn="l">
              <a:buFont typeface="Arial" panose="020B0604020202020204" pitchFamily="34" charset="0"/>
              <a:buNone/>
              <a:defRPr b="0"/>
            </a:lvl1pPr>
          </a:lstStyle>
          <a:p>
            <a:pPr marL="0" indent="0">
              <a:buFont typeface="Arial" panose="020B0604020202020204" pitchFamily="34" charset="0"/>
              <a:buNone/>
            </a:pPr>
            <a:r>
              <a:rPr lang="en-US" dirty="0"/>
              <a:t>Home Preparation</a:t>
            </a:r>
          </a:p>
        </p:txBody>
      </p:sp>
      <p:sp>
        <p:nvSpPr>
          <p:cNvPr id="13" name="Text Placeholder 12">
            <a:extLst>
              <a:ext uri="{FF2B5EF4-FFF2-40B4-BE49-F238E27FC236}">
                <a16:creationId xmlns:a16="http://schemas.microsoft.com/office/drawing/2014/main" id="{21027023-22BA-487E-BC2D-E750337AAD9F}"/>
              </a:ext>
            </a:extLst>
          </p:cNvPr>
          <p:cNvSpPr>
            <a:spLocks noGrp="1"/>
          </p:cNvSpPr>
          <p:nvPr>
            <p:ph type="body" sz="quarter" idx="26" hasCustomPrompt="1"/>
          </p:nvPr>
        </p:nvSpPr>
        <p:spPr>
          <a:xfrm>
            <a:off x="609600" y="1798638"/>
            <a:ext cx="6014720" cy="3281362"/>
          </a:xfrm>
        </p:spPr>
        <p:txBody>
          <a:bodyPr anchor="t">
            <a:normAutofit/>
          </a:bodyPr>
          <a:lstStyle>
            <a:lvl1pPr marL="461963" indent="-231775" algn="l">
              <a:lnSpc>
                <a:spcPct val="100000"/>
              </a:lnSpc>
              <a:spcBef>
                <a:spcPts val="600"/>
              </a:spcBef>
              <a:buFont typeface="+mj-lt"/>
              <a:buAutoNum type="arabicPeriod"/>
              <a:defRPr sz="1600"/>
            </a:lvl1pPr>
          </a:lstStyle>
          <a:p>
            <a:pPr marL="461963" indent="-231775" algn="l">
              <a:lnSpc>
                <a:spcPct val="100000"/>
              </a:lnSpc>
              <a:buFont typeface="+mj-lt"/>
              <a:buAutoNum type="arabicPeriod"/>
            </a:pPr>
            <a:r>
              <a:rPr lang="en-US" dirty="0">
                <a:solidFill>
                  <a:schemeClr val="bg2">
                    <a:lumMod val="25000"/>
                  </a:schemeClr>
                </a:solidFill>
                <a:cs typeface="Arial" panose="020B0604020202020204" pitchFamily="34" charset="0"/>
                <a:sym typeface="Arial" charset="0"/>
              </a:rPr>
              <a:t>Preferred day for photographs?</a:t>
            </a:r>
          </a:p>
          <a:p>
            <a:pPr marL="461963" indent="-231775" algn="l">
              <a:lnSpc>
                <a:spcPct val="100000"/>
              </a:lnSpc>
              <a:buFont typeface="+mj-lt"/>
              <a:buAutoNum type="arabicPeriod"/>
            </a:pPr>
            <a:r>
              <a:rPr lang="en-US" dirty="0">
                <a:solidFill>
                  <a:schemeClr val="bg2">
                    <a:lumMod val="25000"/>
                  </a:schemeClr>
                </a:solidFill>
                <a:cs typeface="Arial" panose="020B0604020202020204" pitchFamily="34" charset="0"/>
                <a:sym typeface="Arial" charset="0"/>
              </a:rPr>
              <a:t>Preferred day/time for open houses?</a:t>
            </a:r>
          </a:p>
          <a:p>
            <a:pPr marL="461963" indent="-231775" algn="l">
              <a:lnSpc>
                <a:spcPct val="100000"/>
              </a:lnSpc>
              <a:buFont typeface="+mj-lt"/>
              <a:buAutoNum type="arabicPeriod"/>
            </a:pPr>
            <a:r>
              <a:rPr lang="en-US" dirty="0">
                <a:solidFill>
                  <a:schemeClr val="bg2">
                    <a:lumMod val="25000"/>
                  </a:schemeClr>
                </a:solidFill>
                <a:cs typeface="Arial" panose="020B0604020202020204" pitchFamily="34" charset="0"/>
                <a:sym typeface="Arial" charset="0"/>
              </a:rPr>
              <a:t>Preferred day/time for walkthroughs?</a:t>
            </a:r>
          </a:p>
          <a:p>
            <a:pPr marL="461963" indent="-231775" algn="l">
              <a:lnSpc>
                <a:spcPct val="100000"/>
              </a:lnSpc>
              <a:buFont typeface="+mj-lt"/>
              <a:buAutoNum type="arabicPeriod"/>
            </a:pPr>
            <a:r>
              <a:rPr lang="en-US" dirty="0">
                <a:solidFill>
                  <a:schemeClr val="bg2">
                    <a:lumMod val="25000"/>
                  </a:schemeClr>
                </a:solidFill>
                <a:cs typeface="Arial" panose="020B0604020202020204" pitchFamily="34" charset="0"/>
                <a:sym typeface="Arial" charset="0"/>
              </a:rPr>
              <a:t>Is a showing appointment required?</a:t>
            </a:r>
          </a:p>
          <a:p>
            <a:pPr marL="461963" indent="-231775" algn="l">
              <a:lnSpc>
                <a:spcPct val="100000"/>
              </a:lnSpc>
              <a:buFont typeface="+mj-lt"/>
              <a:buAutoNum type="arabicPeriod"/>
            </a:pPr>
            <a:r>
              <a:rPr lang="en-US" dirty="0">
                <a:solidFill>
                  <a:schemeClr val="bg2">
                    <a:lumMod val="25000"/>
                  </a:schemeClr>
                </a:solidFill>
                <a:cs typeface="Arial" panose="020B0604020202020204" pitchFamily="34" charset="0"/>
                <a:sym typeface="Arial" charset="0"/>
              </a:rPr>
              <a:t>How long will it take to prepare the home for showings?</a:t>
            </a:r>
          </a:p>
          <a:p>
            <a:pPr marL="461963" indent="-231775" algn="l">
              <a:lnSpc>
                <a:spcPct val="100000"/>
              </a:lnSpc>
              <a:buFont typeface="+mj-lt"/>
              <a:buAutoNum type="arabicPeriod"/>
            </a:pPr>
            <a:r>
              <a:rPr lang="en-US" dirty="0">
                <a:solidFill>
                  <a:schemeClr val="bg2">
                    <a:lumMod val="25000"/>
                  </a:schemeClr>
                </a:solidFill>
                <a:cs typeface="Arial" panose="020B0604020202020204" pitchFamily="34" charset="0"/>
                <a:sym typeface="Arial" charset="0"/>
              </a:rPr>
              <a:t>Do buyers need to take their shoes off?</a:t>
            </a:r>
          </a:p>
          <a:p>
            <a:pPr marL="461963" indent="-231775" algn="l">
              <a:lnSpc>
                <a:spcPct val="100000"/>
              </a:lnSpc>
              <a:buFont typeface="+mj-lt"/>
              <a:buAutoNum type="arabicPeriod"/>
            </a:pPr>
            <a:r>
              <a:rPr lang="en-US" dirty="0">
                <a:solidFill>
                  <a:schemeClr val="bg2">
                    <a:lumMod val="25000"/>
                  </a:schemeClr>
                </a:solidFill>
                <a:cs typeface="Arial" panose="020B0604020202020204" pitchFamily="34" charset="0"/>
                <a:sym typeface="Arial" charset="0"/>
              </a:rPr>
              <a:t>Will you be occupying the home during showings? </a:t>
            </a:r>
          </a:p>
          <a:p>
            <a:pPr marL="461963" indent="-231775" algn="l">
              <a:lnSpc>
                <a:spcPct val="100000"/>
              </a:lnSpc>
              <a:buFont typeface="+mj-lt"/>
              <a:buAutoNum type="arabicPeriod"/>
            </a:pPr>
            <a:r>
              <a:rPr lang="en-US" dirty="0">
                <a:solidFill>
                  <a:schemeClr val="bg2">
                    <a:lumMod val="25000"/>
                  </a:schemeClr>
                </a:solidFill>
                <a:cs typeface="Arial" panose="020B0604020202020204" pitchFamily="34" charset="0"/>
                <a:sym typeface="Arial" charset="0"/>
              </a:rPr>
              <a:t>Other rules &amp; comments:</a:t>
            </a:r>
            <a:endParaRPr lang="en-US" dirty="0">
              <a:solidFill>
                <a:schemeClr val="bg2">
                  <a:lumMod val="25000"/>
                </a:schemeClr>
              </a:solidFill>
            </a:endParaRPr>
          </a:p>
        </p:txBody>
      </p:sp>
    </p:spTree>
    <p:extLst>
      <p:ext uri="{BB962C8B-B14F-4D97-AF65-F5344CB8AC3E}">
        <p14:creationId xmlns:p14="http://schemas.microsoft.com/office/powerpoint/2010/main" val="1707213420"/>
      </p:ext>
    </p:extLst>
  </p:cSld>
  <p:clrMapOvr>
    <a:masterClrMapping/>
  </p:clrMapOvr>
  <p:extLst>
    <p:ext uri="{DCECCB84-F9BA-43D5-87BE-67443E8EF086}">
      <p15:sldGuideLst xmlns:p15="http://schemas.microsoft.com/office/powerpoint/2012/main">
        <p15:guide id="1" pos="6768">
          <p15:clr>
            <a:srgbClr val="FBAE40"/>
          </p15:clr>
        </p15:guide>
        <p15:guide id="2" orient="horz" pos="936">
          <p15:clr>
            <a:srgbClr val="FBAE40"/>
          </p15:clr>
        </p15:guide>
        <p15:guide id="3" pos="2328">
          <p15:clr>
            <a:srgbClr val="FBAE40"/>
          </p15:clr>
        </p15:guide>
        <p15:guide id="4" orient="horz" pos="3888">
          <p15:clr>
            <a:srgbClr val="FBAE40"/>
          </p15:clr>
        </p15:guide>
        <p15:guide id="5" pos="30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8: 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FE45-4882-4315-A900-EEEA1AEF31BA}"/>
              </a:ext>
            </a:extLst>
          </p:cNvPr>
          <p:cNvSpPr>
            <a:spLocks noGrp="1"/>
          </p:cNvSpPr>
          <p:nvPr>
            <p:ph type="title" hasCustomPrompt="1"/>
          </p:nvPr>
        </p:nvSpPr>
        <p:spPr/>
        <p:txBody>
          <a:bodyPr/>
          <a:lstStyle>
            <a:lvl1pPr algn="ctr">
              <a:defRPr/>
            </a:lvl1pPr>
          </a:lstStyle>
          <a:p>
            <a:r>
              <a:rPr lang="en-US" sz="3600" dirty="0"/>
              <a:t>Questions?</a:t>
            </a:r>
            <a:endParaRPr lang="en-US" dirty="0"/>
          </a:p>
        </p:txBody>
      </p:sp>
      <p:sp>
        <p:nvSpPr>
          <p:cNvPr id="12" name="Picture Placeholder 5">
            <a:extLst>
              <a:ext uri="{FF2B5EF4-FFF2-40B4-BE49-F238E27FC236}">
                <a16:creationId xmlns:a16="http://schemas.microsoft.com/office/drawing/2014/main" id="{CFD21C56-E0EB-401F-BC34-4E7E65EF23E3}"/>
              </a:ext>
            </a:extLst>
          </p:cNvPr>
          <p:cNvSpPr>
            <a:spLocks noGrp="1"/>
          </p:cNvSpPr>
          <p:nvPr>
            <p:ph type="pic" sz="quarter" idx="22"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Tree>
    <p:extLst>
      <p:ext uri="{BB962C8B-B14F-4D97-AF65-F5344CB8AC3E}">
        <p14:creationId xmlns:p14="http://schemas.microsoft.com/office/powerpoint/2010/main" val="411996239"/>
      </p:ext>
    </p:extLst>
  </p:cSld>
  <p:clrMapOvr>
    <a:masterClrMapping/>
  </p:clrMapOvr>
  <p:extLst>
    <p:ext uri="{DCECCB84-F9BA-43D5-87BE-67443E8EF086}">
      <p15:sldGuideLst xmlns:p15="http://schemas.microsoft.com/office/powerpoint/2012/main">
        <p15:guide id="1" pos="6768">
          <p15:clr>
            <a:srgbClr val="FBAE40"/>
          </p15:clr>
        </p15:guide>
        <p15:guide id="2" orient="horz" pos="936">
          <p15:clr>
            <a:srgbClr val="FBAE40"/>
          </p15:clr>
        </p15:guide>
        <p15:guide id="3" pos="2328">
          <p15:clr>
            <a:srgbClr val="FBAE40"/>
          </p15:clr>
        </p15:guide>
        <p15:guide id="4" orient="horz" pos="3888">
          <p15:clr>
            <a:srgbClr val="FBAE40"/>
          </p15:clr>
        </p15:guide>
        <p15:guide id="5" pos="30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DFDD-0995-4C33-AECE-B7B3DB91C7E9}"/>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Questions?</a:t>
            </a:r>
          </a:p>
        </p:txBody>
      </p:sp>
      <p:sp>
        <p:nvSpPr>
          <p:cNvPr id="10" name="Picture Placeholder 5">
            <a:extLst>
              <a:ext uri="{FF2B5EF4-FFF2-40B4-BE49-F238E27FC236}">
                <a16:creationId xmlns:a16="http://schemas.microsoft.com/office/drawing/2014/main" id="{2BDF9657-7AEB-4D80-BF12-94E64CEB73D7}"/>
              </a:ext>
            </a:extLst>
          </p:cNvPr>
          <p:cNvSpPr>
            <a:spLocks noGrp="1"/>
          </p:cNvSpPr>
          <p:nvPr>
            <p:ph type="pic" sz="quarter" idx="22" hasCustomPrompt="1"/>
          </p:nvPr>
        </p:nvSpPr>
        <p:spPr>
          <a:xfrm>
            <a:off x="5478780" y="4770120"/>
            <a:ext cx="1234440" cy="914400"/>
          </a:xfrm>
        </p:spPr>
        <p:txBody>
          <a:bodyPr>
            <a:normAutofit/>
          </a:bodyPr>
          <a:lstStyle>
            <a:lvl1pPr algn="ctr">
              <a:defRPr sz="1600">
                <a:solidFill>
                  <a:schemeClr val="bg1">
                    <a:lumMod val="95000"/>
                  </a:schemeClr>
                </a:solidFill>
              </a:defRPr>
            </a:lvl1pPr>
          </a:lstStyle>
          <a:p>
            <a:r>
              <a:rPr lang="en-US" dirty="0"/>
              <a:t>[LOGO]</a:t>
            </a:r>
          </a:p>
        </p:txBody>
      </p:sp>
      <p:sp>
        <p:nvSpPr>
          <p:cNvPr id="13" name="Text Placeholder 12">
            <a:extLst>
              <a:ext uri="{FF2B5EF4-FFF2-40B4-BE49-F238E27FC236}">
                <a16:creationId xmlns:a16="http://schemas.microsoft.com/office/drawing/2014/main" id="{9E2F48A0-948C-4768-B3CA-2CAFC1CDDFFD}"/>
              </a:ext>
            </a:extLst>
          </p:cNvPr>
          <p:cNvSpPr>
            <a:spLocks noGrp="1"/>
          </p:cNvSpPr>
          <p:nvPr>
            <p:ph type="body" sz="quarter" idx="23" hasCustomPrompt="1"/>
          </p:nvPr>
        </p:nvSpPr>
        <p:spPr>
          <a:xfrm>
            <a:off x="4724400" y="5709603"/>
            <a:ext cx="2743200" cy="265176"/>
          </a:xfrm>
        </p:spPr>
        <p:txBody>
          <a:bodyPr anchor="ctr">
            <a:noAutofit/>
          </a:bodyPr>
          <a:lstStyle>
            <a:lvl1pPr algn="ctr">
              <a:defRPr sz="1000"/>
            </a:lvl1pPr>
            <a:lvl2pPr>
              <a:defRPr sz="1000"/>
            </a:lvl2pPr>
            <a:lvl3pPr>
              <a:defRPr sz="1000"/>
            </a:lvl3pPr>
            <a:lvl4pPr>
              <a:defRPr sz="1000"/>
            </a:lvl4pPr>
            <a:lvl5pPr>
              <a:defRPr sz="1000"/>
            </a:lvl5pPr>
          </a:lstStyle>
          <a:p>
            <a:pPr lvl="0"/>
            <a:r>
              <a:rPr lang="en-US" dirty="0"/>
              <a:t>[WEBSITE]</a:t>
            </a:r>
          </a:p>
        </p:txBody>
      </p:sp>
    </p:spTree>
    <p:extLst>
      <p:ext uri="{BB962C8B-B14F-4D97-AF65-F5344CB8AC3E}">
        <p14:creationId xmlns:p14="http://schemas.microsoft.com/office/powerpoint/2010/main" val="216186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D7F8FDE-4AE8-4DC6-9B9E-365CAB9D29E4}"/>
              </a:ext>
            </a:extLst>
          </p:cNvPr>
          <p:cNvSpPr>
            <a:spLocks noGrp="1"/>
          </p:cNvSpPr>
          <p:nvPr>
            <p:ph type="pic" sz="quarter" idx="15" hasCustomPrompt="1"/>
          </p:nvPr>
        </p:nvSpPr>
        <p:spPr>
          <a:xfrm>
            <a:off x="0" y="0"/>
            <a:ext cx="12192000" cy="6858000"/>
          </a:xfrm>
          <a:prstGeom prst="rect">
            <a:avLst/>
          </a:prstGeom>
        </p:spPr>
        <p:txBody>
          <a:bodyPr/>
          <a:lstStyle>
            <a:lvl1pPr algn="r">
              <a:defRPr/>
            </a:lvl1pPr>
          </a:lstStyle>
          <a:p>
            <a:r>
              <a:rPr lang="en-US" dirty="0"/>
              <a:t>[INSERT BACKGROUND LISTING PHOTO]</a:t>
            </a:r>
          </a:p>
        </p:txBody>
      </p:sp>
      <p:sp>
        <p:nvSpPr>
          <p:cNvPr id="2" name="Title 1">
            <a:extLst>
              <a:ext uri="{FF2B5EF4-FFF2-40B4-BE49-F238E27FC236}">
                <a16:creationId xmlns:a16="http://schemas.microsoft.com/office/drawing/2014/main" id="{42CFF757-789C-4EC5-9743-41992945EC99}"/>
              </a:ext>
            </a:extLst>
          </p:cNvPr>
          <p:cNvSpPr>
            <a:spLocks noGrp="1"/>
          </p:cNvSpPr>
          <p:nvPr>
            <p:ph type="ctrTitle" hasCustomPrompt="1"/>
          </p:nvPr>
        </p:nvSpPr>
        <p:spPr>
          <a:xfrm>
            <a:off x="609600" y="685800"/>
            <a:ext cx="5065776" cy="1792224"/>
          </a:xfrm>
          <a:prstGeom prst="rect">
            <a:avLst/>
          </a:prstGeom>
        </p:spPr>
        <p:txBody>
          <a:bodyPr anchor="t">
            <a:normAutofit/>
          </a:bodyPr>
          <a:lstStyle>
            <a:lvl1pPr algn="l">
              <a:defRPr sz="4400">
                <a:solidFill>
                  <a:schemeClr val="bg1"/>
                </a:solidFill>
              </a:defRPr>
            </a:lvl1pPr>
          </a:lstStyle>
          <a:p>
            <a:r>
              <a:rPr lang="en-US" dirty="0"/>
              <a:t>Listing Presentation</a:t>
            </a:r>
          </a:p>
        </p:txBody>
      </p:sp>
      <p:sp>
        <p:nvSpPr>
          <p:cNvPr id="3" name="Subtitle 2">
            <a:extLst>
              <a:ext uri="{FF2B5EF4-FFF2-40B4-BE49-F238E27FC236}">
                <a16:creationId xmlns:a16="http://schemas.microsoft.com/office/drawing/2014/main" id="{C2A359BB-6919-4211-9DCF-77D822962F49}"/>
              </a:ext>
            </a:extLst>
          </p:cNvPr>
          <p:cNvSpPr>
            <a:spLocks noGrp="1"/>
          </p:cNvSpPr>
          <p:nvPr>
            <p:ph type="subTitle" idx="1" hasCustomPrompt="1"/>
          </p:nvPr>
        </p:nvSpPr>
        <p:spPr>
          <a:xfrm>
            <a:off x="609600" y="3541078"/>
            <a:ext cx="4673600" cy="411162"/>
          </a:xfrm>
          <a:prstGeom prst="rect">
            <a:avLst/>
          </a:prstGeo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[FIRST NAME / LAST NAME OF CLIENT(S)]</a:t>
            </a:r>
          </a:p>
        </p:txBody>
      </p:sp>
      <p:sp>
        <p:nvSpPr>
          <p:cNvPr id="10" name="Text Placeholder 9">
            <a:extLst>
              <a:ext uri="{FF2B5EF4-FFF2-40B4-BE49-F238E27FC236}">
                <a16:creationId xmlns:a16="http://schemas.microsoft.com/office/drawing/2014/main" id="{A90B3562-C06F-4DE9-B184-C0088094D3C7}"/>
              </a:ext>
            </a:extLst>
          </p:cNvPr>
          <p:cNvSpPr>
            <a:spLocks noGrp="1"/>
          </p:cNvSpPr>
          <p:nvPr>
            <p:ph type="body" sz="quarter" idx="11" hasCustomPrompt="1"/>
          </p:nvPr>
        </p:nvSpPr>
        <p:spPr>
          <a:xfrm>
            <a:off x="609600" y="3108325"/>
            <a:ext cx="4096512" cy="411480"/>
          </a:xfrm>
          <a:prstGeom prst="rect">
            <a:avLst/>
          </a:prstGeom>
        </p:spPr>
        <p:txBody>
          <a:bodyPr anchor="b"/>
          <a:lstStyle>
            <a:lvl1pPr>
              <a:defRPr>
                <a:solidFill>
                  <a:schemeClr val="bg1"/>
                </a:solidFill>
              </a:defRPr>
            </a:lvl1pPr>
          </a:lstStyle>
          <a:p>
            <a:pPr lvl="0"/>
            <a:r>
              <a:rPr lang="en-US" dirty="0"/>
              <a:t>Presented for:</a:t>
            </a:r>
          </a:p>
        </p:txBody>
      </p:sp>
      <p:sp>
        <p:nvSpPr>
          <p:cNvPr id="11" name="Subtitle 2">
            <a:extLst>
              <a:ext uri="{FF2B5EF4-FFF2-40B4-BE49-F238E27FC236}">
                <a16:creationId xmlns:a16="http://schemas.microsoft.com/office/drawing/2014/main" id="{37D34C5D-AAF2-4452-8BF2-F082F0F4472C}"/>
              </a:ext>
            </a:extLst>
          </p:cNvPr>
          <p:cNvSpPr txBox="1">
            <a:spLocks/>
          </p:cNvSpPr>
          <p:nvPr userDrawn="1"/>
        </p:nvSpPr>
        <p:spPr>
          <a:xfrm>
            <a:off x="609600" y="3967798"/>
            <a:ext cx="4096512" cy="411162"/>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chemeClr val="bg1"/>
              </a:solidFill>
            </a:endParaRPr>
          </a:p>
        </p:txBody>
      </p:sp>
      <p:sp>
        <p:nvSpPr>
          <p:cNvPr id="14" name="Text Placeholder 13">
            <a:extLst>
              <a:ext uri="{FF2B5EF4-FFF2-40B4-BE49-F238E27FC236}">
                <a16:creationId xmlns:a16="http://schemas.microsoft.com/office/drawing/2014/main" id="{71249E20-7AB6-44AD-B68E-89FAEDC4AD35}"/>
              </a:ext>
            </a:extLst>
          </p:cNvPr>
          <p:cNvSpPr>
            <a:spLocks noGrp="1"/>
          </p:cNvSpPr>
          <p:nvPr>
            <p:ph type="body" sz="quarter" idx="12" hasCustomPrompt="1"/>
          </p:nvPr>
        </p:nvSpPr>
        <p:spPr>
          <a:xfrm>
            <a:off x="609601" y="3963035"/>
            <a:ext cx="4671101" cy="411480"/>
          </a:xfrm>
          <a:prstGeom prst="rect">
            <a:avLst/>
          </a:prstGeom>
        </p:spPr>
        <p:txBody>
          <a:bodyPr anchor="ctr">
            <a:normAutofit/>
          </a:bodyPr>
          <a:lstStyle>
            <a:lvl1pPr>
              <a:defRPr sz="1600">
                <a:solidFill>
                  <a:schemeClr val="bg1"/>
                </a:solidFill>
              </a:defRPr>
            </a:lvl1pPr>
          </a:lstStyle>
          <a:p>
            <a:pPr lvl="0"/>
            <a:r>
              <a:rPr lang="en-US" dirty="0"/>
              <a:t>[ADDRESS / STREET]</a:t>
            </a:r>
          </a:p>
        </p:txBody>
      </p:sp>
      <p:sp>
        <p:nvSpPr>
          <p:cNvPr id="16" name="Text Placeholder 15">
            <a:extLst>
              <a:ext uri="{FF2B5EF4-FFF2-40B4-BE49-F238E27FC236}">
                <a16:creationId xmlns:a16="http://schemas.microsoft.com/office/drawing/2014/main" id="{19FB4231-89F2-40CE-8BFE-8095ABA3B00F}"/>
              </a:ext>
            </a:extLst>
          </p:cNvPr>
          <p:cNvSpPr>
            <a:spLocks noGrp="1"/>
          </p:cNvSpPr>
          <p:nvPr>
            <p:ph type="body" sz="quarter" idx="13" hasCustomPrompt="1"/>
          </p:nvPr>
        </p:nvSpPr>
        <p:spPr>
          <a:xfrm>
            <a:off x="609600" y="4389755"/>
            <a:ext cx="4671101" cy="411480"/>
          </a:xfrm>
          <a:prstGeom prst="rect">
            <a:avLst/>
          </a:prstGeom>
        </p:spPr>
        <p:txBody>
          <a:bodyPr anchor="ctr">
            <a:normAutofit/>
          </a:bodyPr>
          <a:lstStyle>
            <a:lvl1pPr>
              <a:defRPr sz="1600">
                <a:solidFill>
                  <a:schemeClr val="bg1"/>
                </a:solidFill>
              </a:defRPr>
            </a:lvl1pPr>
          </a:lstStyle>
          <a:p>
            <a:pPr lvl="0"/>
            <a:r>
              <a:rPr lang="en-US" dirty="0"/>
              <a:t>[CITY / STATE / ZIP CODE]</a:t>
            </a:r>
          </a:p>
        </p:txBody>
      </p:sp>
      <p:sp>
        <p:nvSpPr>
          <p:cNvPr id="18" name="Picture Placeholder 17">
            <a:extLst>
              <a:ext uri="{FF2B5EF4-FFF2-40B4-BE49-F238E27FC236}">
                <a16:creationId xmlns:a16="http://schemas.microsoft.com/office/drawing/2014/main" id="{EE140FB7-8375-4842-9961-EB28EC23B1E5}"/>
              </a:ext>
            </a:extLst>
          </p:cNvPr>
          <p:cNvSpPr>
            <a:spLocks noGrp="1"/>
          </p:cNvSpPr>
          <p:nvPr>
            <p:ph type="pic" sz="quarter" idx="14" hasCustomPrompt="1"/>
          </p:nvPr>
        </p:nvSpPr>
        <p:spPr>
          <a:xfrm>
            <a:off x="5638800" y="1752600"/>
            <a:ext cx="5916168" cy="3328416"/>
          </a:xfrm>
          <a:prstGeom prst="rect">
            <a:avLst/>
          </a:prstGeom>
        </p:spPr>
        <p:txBody>
          <a:bodyPr anchor="t" anchorCtr="1"/>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LISTING PHOTO]</a:t>
            </a:r>
          </a:p>
        </p:txBody>
      </p:sp>
      <p:sp>
        <p:nvSpPr>
          <p:cNvPr id="7" name="Picture Placeholder 6">
            <a:extLst>
              <a:ext uri="{FF2B5EF4-FFF2-40B4-BE49-F238E27FC236}">
                <a16:creationId xmlns:a16="http://schemas.microsoft.com/office/drawing/2014/main" id="{1B653D07-7B06-4324-8CAD-C224442FAEB8}"/>
              </a:ext>
            </a:extLst>
          </p:cNvPr>
          <p:cNvSpPr>
            <a:spLocks noGrp="1"/>
          </p:cNvSpPr>
          <p:nvPr>
            <p:ph type="pic" sz="quarter" idx="16" hasCustomPrompt="1"/>
          </p:nvPr>
        </p:nvSpPr>
        <p:spPr>
          <a:xfrm>
            <a:off x="660400" y="5414645"/>
            <a:ext cx="1234440" cy="914400"/>
          </a:xfrm>
        </p:spPr>
        <p:txBody>
          <a:bodyPr/>
          <a:lstStyle>
            <a:lvl1pPr algn="ctr">
              <a:defRPr>
                <a:solidFill>
                  <a:schemeClr val="bg1"/>
                </a:solidFill>
              </a:defRPr>
            </a:lvl1pPr>
          </a:lstStyle>
          <a:p>
            <a:r>
              <a:rPr lang="en-US" dirty="0"/>
              <a:t>[LOGO]</a:t>
            </a:r>
          </a:p>
        </p:txBody>
      </p:sp>
    </p:spTree>
    <p:extLst>
      <p:ext uri="{BB962C8B-B14F-4D97-AF65-F5344CB8AC3E}">
        <p14:creationId xmlns:p14="http://schemas.microsoft.com/office/powerpoint/2010/main" val="1189731528"/>
      </p:ext>
    </p:extLst>
  </p:cSld>
  <p:clrMapOvr>
    <a:masterClrMapping/>
  </p:clrMapOvr>
  <p:extLst>
    <p:ext uri="{DCECCB84-F9BA-43D5-87BE-67443E8EF086}">
      <p15:sldGuideLst xmlns:p15="http://schemas.microsoft.com/office/powerpoint/2012/main">
        <p15:guide id="1" pos="3552">
          <p15:clr>
            <a:srgbClr val="FBAE40"/>
          </p15:clr>
        </p15:guide>
        <p15:guide id="2" orient="horz" pos="11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3: My Experi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4318-AF1F-44B3-9C67-73103640D727}"/>
              </a:ext>
            </a:extLst>
          </p:cNvPr>
          <p:cNvSpPr>
            <a:spLocks noGrp="1"/>
          </p:cNvSpPr>
          <p:nvPr>
            <p:ph type="title" hasCustomPrompt="1"/>
          </p:nvPr>
        </p:nvSpPr>
        <p:spPr/>
        <p:txBody>
          <a:bodyPr/>
          <a:lstStyle>
            <a:lvl1pPr>
              <a:defRPr/>
            </a:lvl1pPr>
          </a:lstStyle>
          <a:p>
            <a:r>
              <a:rPr lang="en-US" dirty="0"/>
              <a:t>My Experience</a:t>
            </a:r>
          </a:p>
        </p:txBody>
      </p:sp>
      <p:sp>
        <p:nvSpPr>
          <p:cNvPr id="9" name="Text Placeholder 8">
            <a:extLst>
              <a:ext uri="{FF2B5EF4-FFF2-40B4-BE49-F238E27FC236}">
                <a16:creationId xmlns:a16="http://schemas.microsoft.com/office/drawing/2014/main" id="{05523C85-D43C-4F26-9500-0ED0A8709698}"/>
              </a:ext>
            </a:extLst>
          </p:cNvPr>
          <p:cNvSpPr>
            <a:spLocks noGrp="1"/>
          </p:cNvSpPr>
          <p:nvPr>
            <p:ph type="body" sz="quarter" idx="13" hasCustomPrompt="1"/>
          </p:nvPr>
        </p:nvSpPr>
        <p:spPr>
          <a:xfrm>
            <a:off x="619759" y="1485900"/>
            <a:ext cx="7973568" cy="338328"/>
          </a:xfrm>
        </p:spPr>
        <p:txBody>
          <a:bodyPr anchor="ctr">
            <a:noAutofit/>
          </a:bodyPr>
          <a:lstStyle>
            <a:lvl1pPr marL="457200" indent="-223838">
              <a:buFont typeface="Arial" panose="020B0604020202020204" pitchFamily="34" charset="0"/>
              <a:buChar char="•"/>
              <a:defRPr sz="1600"/>
            </a:lvl1pPr>
            <a:lvl2pPr marL="800100" indent="-342900">
              <a:buFont typeface="Arial" panose="020B0604020202020204" pitchFamily="34" charset="0"/>
              <a:buChar char="•"/>
              <a:defRPr sz="1600"/>
            </a:lvl2pPr>
            <a:lvl3pPr marL="1257300" indent="-342900">
              <a:buFont typeface="Arial" panose="020B0604020202020204" pitchFamily="34" charset="0"/>
              <a:buChar char="•"/>
              <a:defRPr sz="1600"/>
            </a:lvl3pPr>
            <a:lvl4pPr marL="1714500" indent="-342900">
              <a:buFont typeface="Arial" panose="020B0604020202020204" pitchFamily="34" charset="0"/>
              <a:buChar char="•"/>
              <a:defRPr sz="1600"/>
            </a:lvl4pPr>
            <a:lvl5pPr marL="2171700" indent="-342900">
              <a:buFont typeface="Arial" panose="020B0604020202020204" pitchFamily="34" charset="0"/>
              <a:buChar char="•"/>
              <a:defRPr sz="1600"/>
            </a:lvl5pPr>
          </a:lstStyle>
          <a:p>
            <a:pPr lvl="0"/>
            <a:r>
              <a:rPr lang="en-US" dirty="0"/>
              <a:t>[DEGREE] at [UNIVERSITY]</a:t>
            </a:r>
          </a:p>
        </p:txBody>
      </p:sp>
      <p:sp>
        <p:nvSpPr>
          <p:cNvPr id="11" name="Text Placeholder 10">
            <a:extLst>
              <a:ext uri="{FF2B5EF4-FFF2-40B4-BE49-F238E27FC236}">
                <a16:creationId xmlns:a16="http://schemas.microsoft.com/office/drawing/2014/main" id="{AD60F032-D1DB-4C88-8A38-4AA938C17079}"/>
              </a:ext>
            </a:extLst>
          </p:cNvPr>
          <p:cNvSpPr>
            <a:spLocks noGrp="1"/>
          </p:cNvSpPr>
          <p:nvPr>
            <p:ph type="body" sz="quarter" idx="14" hasCustomPrompt="1"/>
          </p:nvPr>
        </p:nvSpPr>
        <p:spPr>
          <a:xfrm>
            <a:off x="619759" y="1839278"/>
            <a:ext cx="7973568" cy="338328"/>
          </a:xfrm>
        </p:spPr>
        <p:txBody>
          <a:bodyPr anchor="ctr"/>
          <a:lstStyle>
            <a:lvl1pPr marL="457200" indent="-223838">
              <a:buFont typeface="Arial" panose="020B0604020202020204" pitchFamily="34" charset="0"/>
              <a:buChar char="•"/>
              <a:defRPr sz="1600"/>
            </a:lvl1pPr>
          </a:lstStyle>
          <a:p>
            <a:pPr lvl="0"/>
            <a:r>
              <a:rPr lang="en-US" dirty="0"/>
              <a:t>[DESIGNATIONS]</a:t>
            </a:r>
          </a:p>
        </p:txBody>
      </p:sp>
      <p:sp>
        <p:nvSpPr>
          <p:cNvPr id="4" name="Text Placeholder 3">
            <a:extLst>
              <a:ext uri="{FF2B5EF4-FFF2-40B4-BE49-F238E27FC236}">
                <a16:creationId xmlns:a16="http://schemas.microsoft.com/office/drawing/2014/main" id="{A12C2324-B949-40EB-B9E8-4B0B197C4204}"/>
              </a:ext>
            </a:extLst>
          </p:cNvPr>
          <p:cNvSpPr>
            <a:spLocks noGrp="1"/>
          </p:cNvSpPr>
          <p:nvPr>
            <p:ph type="body" sz="quarter" idx="15" hasCustomPrompt="1"/>
          </p:nvPr>
        </p:nvSpPr>
        <p:spPr>
          <a:xfrm>
            <a:off x="619759" y="2204085"/>
            <a:ext cx="7973568" cy="338328"/>
          </a:xfrm>
        </p:spPr>
        <p:txBody>
          <a:bodyPr anchor="ctr"/>
          <a:lstStyle>
            <a:lvl1pPr marL="457200" indent="-223838">
              <a:buFont typeface="Arial" panose="020B0604020202020204" pitchFamily="34" charset="0"/>
              <a:buChar char="•"/>
              <a:defRPr sz="1600"/>
            </a:lvl1pPr>
          </a:lstStyle>
          <a:p>
            <a:pPr lvl="0"/>
            <a:r>
              <a:rPr lang="en-US" dirty="0"/>
              <a:t>[CERTIFICATIONS]</a:t>
            </a:r>
          </a:p>
        </p:txBody>
      </p:sp>
      <p:sp>
        <p:nvSpPr>
          <p:cNvPr id="10" name="Text Placeholder 9">
            <a:extLst>
              <a:ext uri="{FF2B5EF4-FFF2-40B4-BE49-F238E27FC236}">
                <a16:creationId xmlns:a16="http://schemas.microsoft.com/office/drawing/2014/main" id="{2ED8B4E8-1B21-414C-84E4-3229331BAEF2}"/>
              </a:ext>
            </a:extLst>
          </p:cNvPr>
          <p:cNvSpPr>
            <a:spLocks noGrp="1"/>
          </p:cNvSpPr>
          <p:nvPr>
            <p:ph type="body" sz="quarter" idx="16" hasCustomPrompt="1"/>
          </p:nvPr>
        </p:nvSpPr>
        <p:spPr>
          <a:xfrm>
            <a:off x="619759" y="2560320"/>
            <a:ext cx="7973568" cy="338328"/>
          </a:xfrm>
        </p:spPr>
        <p:txBody>
          <a:bodyPr anchor="ctr">
            <a:normAutofit/>
          </a:bodyPr>
          <a:lstStyle>
            <a:lvl1pPr marL="457200" indent="-223838">
              <a:buFont typeface="Arial" panose="020B0604020202020204" pitchFamily="34" charset="0"/>
              <a:buChar char="•"/>
              <a:defRPr sz="1600"/>
            </a:lvl1pPr>
          </a:lstStyle>
          <a:p>
            <a:pPr lvl="0"/>
            <a:r>
              <a:rPr lang="en-US" dirty="0"/>
              <a:t>[PROFESSIONAL MEMBERSHIPS]</a:t>
            </a:r>
          </a:p>
        </p:txBody>
      </p:sp>
      <p:sp>
        <p:nvSpPr>
          <p:cNvPr id="13" name="Text Placeholder 12">
            <a:extLst>
              <a:ext uri="{FF2B5EF4-FFF2-40B4-BE49-F238E27FC236}">
                <a16:creationId xmlns:a16="http://schemas.microsoft.com/office/drawing/2014/main" id="{AFB21E32-4ED4-4F2A-8CFA-3B0C1E82DEA7}"/>
              </a:ext>
            </a:extLst>
          </p:cNvPr>
          <p:cNvSpPr>
            <a:spLocks noGrp="1"/>
          </p:cNvSpPr>
          <p:nvPr>
            <p:ph type="body" sz="quarter" idx="17" hasCustomPrompt="1"/>
          </p:nvPr>
        </p:nvSpPr>
        <p:spPr>
          <a:xfrm>
            <a:off x="619759" y="3027363"/>
            <a:ext cx="7973568" cy="393192"/>
          </a:xfrm>
        </p:spPr>
        <p:txBody>
          <a:bodyPr anchor="ctr"/>
          <a:lstStyle>
            <a:lvl1pPr>
              <a:defRPr/>
            </a:lvl1pPr>
          </a:lstStyle>
          <a:p>
            <a:pPr lvl="0"/>
            <a:r>
              <a:rPr lang="en-US" dirty="0"/>
              <a:t>My Achievements</a:t>
            </a:r>
          </a:p>
        </p:txBody>
      </p:sp>
      <p:sp>
        <p:nvSpPr>
          <p:cNvPr id="15" name="Text Placeholder 14">
            <a:extLst>
              <a:ext uri="{FF2B5EF4-FFF2-40B4-BE49-F238E27FC236}">
                <a16:creationId xmlns:a16="http://schemas.microsoft.com/office/drawing/2014/main" id="{CBD047EF-3324-4872-A786-BBCBD5A37A50}"/>
              </a:ext>
            </a:extLst>
          </p:cNvPr>
          <p:cNvSpPr>
            <a:spLocks noGrp="1"/>
          </p:cNvSpPr>
          <p:nvPr>
            <p:ph type="body" sz="quarter" idx="18" hasCustomPrompt="1"/>
          </p:nvPr>
        </p:nvSpPr>
        <p:spPr>
          <a:xfrm>
            <a:off x="619759" y="3443922"/>
            <a:ext cx="7973568" cy="338328"/>
          </a:xfrm>
        </p:spPr>
        <p:txBody>
          <a:bodyPr anchor="ctr">
            <a:normAutofit/>
          </a:bodyPr>
          <a:lstStyle>
            <a:lvl1pPr marL="457200" indent="-223838">
              <a:buFont typeface="Arial" panose="020B0604020202020204" pitchFamily="34" charset="0"/>
              <a:buChar char="•"/>
              <a:defRPr sz="1600"/>
            </a:lvl1pPr>
          </a:lstStyle>
          <a:p>
            <a:pPr lvl="0"/>
            <a:r>
              <a:rPr lang="en-US" dirty="0"/>
              <a:t>[AWARDS]</a:t>
            </a:r>
          </a:p>
        </p:txBody>
      </p:sp>
      <p:sp>
        <p:nvSpPr>
          <p:cNvPr id="17" name="Text Placeholder 16">
            <a:extLst>
              <a:ext uri="{FF2B5EF4-FFF2-40B4-BE49-F238E27FC236}">
                <a16:creationId xmlns:a16="http://schemas.microsoft.com/office/drawing/2014/main" id="{5E2A3D40-1ED7-4C77-83B2-A3D1C598D702}"/>
              </a:ext>
            </a:extLst>
          </p:cNvPr>
          <p:cNvSpPr>
            <a:spLocks noGrp="1"/>
          </p:cNvSpPr>
          <p:nvPr>
            <p:ph type="body" sz="quarter" idx="19" hasCustomPrompt="1"/>
          </p:nvPr>
        </p:nvSpPr>
        <p:spPr>
          <a:xfrm>
            <a:off x="619759" y="3809683"/>
            <a:ext cx="7973568" cy="338328"/>
          </a:xfrm>
        </p:spPr>
        <p:txBody>
          <a:bodyPr anchor="ctr">
            <a:normAutofit/>
          </a:bodyPr>
          <a:lstStyle>
            <a:lvl1pPr marL="457200" indent="-223838">
              <a:buFont typeface="Arial" panose="020B0604020202020204" pitchFamily="34" charset="0"/>
              <a:buChar char="•"/>
              <a:defRPr sz="1600"/>
            </a:lvl1pPr>
          </a:lstStyle>
          <a:p>
            <a:pPr lvl="0"/>
            <a:r>
              <a:rPr lang="en-US" dirty="0"/>
              <a:t>[MILESTONES]</a:t>
            </a:r>
          </a:p>
        </p:txBody>
      </p:sp>
      <p:sp>
        <p:nvSpPr>
          <p:cNvPr id="19" name="Text Placeholder 18">
            <a:extLst>
              <a:ext uri="{FF2B5EF4-FFF2-40B4-BE49-F238E27FC236}">
                <a16:creationId xmlns:a16="http://schemas.microsoft.com/office/drawing/2014/main" id="{4CE44CE0-5704-4247-9D2A-B09EF7E24885}"/>
              </a:ext>
            </a:extLst>
          </p:cNvPr>
          <p:cNvSpPr>
            <a:spLocks noGrp="1"/>
          </p:cNvSpPr>
          <p:nvPr>
            <p:ph type="body" sz="quarter" idx="20" hasCustomPrompt="1"/>
          </p:nvPr>
        </p:nvSpPr>
        <p:spPr>
          <a:xfrm>
            <a:off x="619759" y="4277360"/>
            <a:ext cx="7973568" cy="393192"/>
          </a:xfrm>
        </p:spPr>
        <p:txBody>
          <a:bodyPr anchor="ctr"/>
          <a:lstStyle>
            <a:lvl1pPr>
              <a:defRPr/>
            </a:lvl1pPr>
            <a:lvl5pPr>
              <a:defRPr/>
            </a:lvl5pPr>
          </a:lstStyle>
          <a:p>
            <a:pPr lvl="0"/>
            <a:r>
              <a:rPr lang="en-US" dirty="0"/>
              <a:t>My Real Estate Stats</a:t>
            </a:r>
          </a:p>
        </p:txBody>
      </p:sp>
      <p:sp>
        <p:nvSpPr>
          <p:cNvPr id="21" name="Text Placeholder 20">
            <a:extLst>
              <a:ext uri="{FF2B5EF4-FFF2-40B4-BE49-F238E27FC236}">
                <a16:creationId xmlns:a16="http://schemas.microsoft.com/office/drawing/2014/main" id="{9EF72608-EED6-456C-8388-A7968BF28B09}"/>
              </a:ext>
            </a:extLst>
          </p:cNvPr>
          <p:cNvSpPr>
            <a:spLocks noGrp="1"/>
          </p:cNvSpPr>
          <p:nvPr>
            <p:ph type="body" sz="quarter" idx="21" hasCustomPrompt="1"/>
          </p:nvPr>
        </p:nvSpPr>
        <p:spPr>
          <a:xfrm>
            <a:off x="619759" y="4683760"/>
            <a:ext cx="7973568" cy="338328"/>
          </a:xfrm>
        </p:spPr>
        <p:txBody>
          <a:bodyPr anchor="ctr"/>
          <a:lstStyle>
            <a:lvl1pPr marL="457200" indent="-223838">
              <a:buFont typeface="Arial" panose="020B0604020202020204" pitchFamily="34" charset="0"/>
              <a:buChar char="•"/>
              <a:defRPr sz="1600"/>
            </a:lvl1pPr>
          </a:lstStyle>
          <a:p>
            <a:pPr lvl="0"/>
            <a:r>
              <a:rPr lang="en-US" dirty="0"/>
              <a:t>[YEARS IN REAL ESTATE] Years in Real Estate</a:t>
            </a:r>
          </a:p>
        </p:txBody>
      </p:sp>
      <p:sp>
        <p:nvSpPr>
          <p:cNvPr id="23" name="Text Placeholder 22">
            <a:extLst>
              <a:ext uri="{FF2B5EF4-FFF2-40B4-BE49-F238E27FC236}">
                <a16:creationId xmlns:a16="http://schemas.microsoft.com/office/drawing/2014/main" id="{D6C28A9F-8765-4053-8591-202020C2978E}"/>
              </a:ext>
            </a:extLst>
          </p:cNvPr>
          <p:cNvSpPr>
            <a:spLocks noGrp="1"/>
          </p:cNvSpPr>
          <p:nvPr>
            <p:ph type="body" sz="quarter" idx="22" hasCustomPrompt="1"/>
          </p:nvPr>
        </p:nvSpPr>
        <p:spPr>
          <a:xfrm>
            <a:off x="619759" y="5049202"/>
            <a:ext cx="7973568" cy="338328"/>
          </a:xfrm>
        </p:spPr>
        <p:txBody>
          <a:bodyPr anchor="ctr"/>
          <a:lstStyle>
            <a:lvl1pPr marL="457200" indent="-223838">
              <a:buFont typeface="Arial" panose="020B0604020202020204" pitchFamily="34" charset="0"/>
              <a:buChar char="•"/>
              <a:defRPr sz="1600"/>
            </a:lvl1pPr>
          </a:lstStyle>
          <a:p>
            <a:pPr lvl="0"/>
            <a:r>
              <a:rPr lang="en-US" dirty="0"/>
              <a:t>[TOTAL TRANSACTIONS] Career Transactions</a:t>
            </a:r>
          </a:p>
        </p:txBody>
      </p:sp>
      <p:sp>
        <p:nvSpPr>
          <p:cNvPr id="25" name="Text Placeholder 24">
            <a:extLst>
              <a:ext uri="{FF2B5EF4-FFF2-40B4-BE49-F238E27FC236}">
                <a16:creationId xmlns:a16="http://schemas.microsoft.com/office/drawing/2014/main" id="{7B5D30C6-7EEC-4462-9A7A-0D03ECD1683F}"/>
              </a:ext>
            </a:extLst>
          </p:cNvPr>
          <p:cNvSpPr>
            <a:spLocks noGrp="1"/>
          </p:cNvSpPr>
          <p:nvPr>
            <p:ph type="body" sz="quarter" idx="23" hasCustomPrompt="1"/>
          </p:nvPr>
        </p:nvSpPr>
        <p:spPr>
          <a:xfrm>
            <a:off x="619759" y="5405755"/>
            <a:ext cx="7973568" cy="338328"/>
          </a:xfrm>
        </p:spPr>
        <p:txBody>
          <a:bodyPr anchor="ctr">
            <a:normAutofit/>
          </a:bodyPr>
          <a:lstStyle>
            <a:lvl1pPr marL="457200" indent="-223838">
              <a:buFont typeface="Arial" panose="020B0604020202020204" pitchFamily="34" charset="0"/>
              <a:buChar char="•"/>
              <a:defRPr sz="1600"/>
            </a:lvl1pPr>
          </a:lstStyle>
          <a:p>
            <a:pPr lvl="0"/>
            <a:r>
              <a:rPr lang="en-US" dirty="0"/>
              <a:t>[AVERAGE TRANSACTIONS PER YEAR] Average Transactions Per Year</a:t>
            </a:r>
          </a:p>
        </p:txBody>
      </p:sp>
      <p:sp>
        <p:nvSpPr>
          <p:cNvPr id="27" name="Text Placeholder 26">
            <a:extLst>
              <a:ext uri="{FF2B5EF4-FFF2-40B4-BE49-F238E27FC236}">
                <a16:creationId xmlns:a16="http://schemas.microsoft.com/office/drawing/2014/main" id="{4B08E5FD-F21C-4471-A3F5-6AC6C4737CF5}"/>
              </a:ext>
            </a:extLst>
          </p:cNvPr>
          <p:cNvSpPr>
            <a:spLocks noGrp="1"/>
          </p:cNvSpPr>
          <p:nvPr>
            <p:ph type="body" sz="quarter" idx="24" hasCustomPrompt="1"/>
          </p:nvPr>
        </p:nvSpPr>
        <p:spPr>
          <a:xfrm>
            <a:off x="619759" y="5770562"/>
            <a:ext cx="7973568" cy="338328"/>
          </a:xfrm>
        </p:spPr>
        <p:txBody>
          <a:bodyPr anchor="ctr">
            <a:normAutofit/>
          </a:bodyPr>
          <a:lstStyle>
            <a:lvl1pPr marL="457200" indent="-223838">
              <a:buFont typeface="Arial" panose="020B0604020202020204" pitchFamily="34" charset="0"/>
              <a:buChar char="•"/>
              <a:defRPr sz="1600"/>
            </a:lvl1pPr>
          </a:lstStyle>
          <a:p>
            <a:pPr lvl="0"/>
            <a:r>
              <a:rPr lang="en-US" dirty="0"/>
              <a:t>[SALES VOLUME FOR 2020] in Sales Volume 2020</a:t>
            </a:r>
          </a:p>
        </p:txBody>
      </p:sp>
      <p:sp>
        <p:nvSpPr>
          <p:cNvPr id="5" name="Picture Placeholder 4">
            <a:extLst>
              <a:ext uri="{FF2B5EF4-FFF2-40B4-BE49-F238E27FC236}">
                <a16:creationId xmlns:a16="http://schemas.microsoft.com/office/drawing/2014/main" id="{2CB5DAC8-0C83-43D8-9348-35EED255219B}"/>
              </a:ext>
            </a:extLst>
          </p:cNvPr>
          <p:cNvSpPr>
            <a:spLocks noGrp="1"/>
          </p:cNvSpPr>
          <p:nvPr>
            <p:ph type="pic" sz="quarter" idx="25"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Tree>
    <p:extLst>
      <p:ext uri="{BB962C8B-B14F-4D97-AF65-F5344CB8AC3E}">
        <p14:creationId xmlns:p14="http://schemas.microsoft.com/office/powerpoint/2010/main" val="201816107"/>
      </p:ext>
    </p:extLst>
  </p:cSld>
  <p:clrMapOvr>
    <a:masterClrMapping/>
  </p:clrMapOvr>
  <p:extLst>
    <p:ext uri="{DCECCB84-F9BA-43D5-87BE-67443E8EF086}">
      <p15:sldGuideLst xmlns:p15="http://schemas.microsoft.com/office/powerpoint/2012/main">
        <p15:guide id="1" orient="horz" pos="936" userDrawn="1">
          <p15:clr>
            <a:srgbClr val="FBAE40"/>
          </p15:clr>
        </p15:guide>
        <p15:guide id="2" orient="horz" pos="38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4: My Recent Home Sa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4318-AF1F-44B3-9C67-73103640D727}"/>
              </a:ext>
            </a:extLst>
          </p:cNvPr>
          <p:cNvSpPr>
            <a:spLocks noGrp="1"/>
          </p:cNvSpPr>
          <p:nvPr>
            <p:ph type="title" hasCustomPrompt="1"/>
          </p:nvPr>
        </p:nvSpPr>
        <p:spPr/>
        <p:txBody>
          <a:bodyPr/>
          <a:lstStyle>
            <a:lvl1pPr>
              <a:defRPr/>
            </a:lvl1pPr>
          </a:lstStyle>
          <a:p>
            <a:r>
              <a:rPr lang="en-US" dirty="0"/>
              <a:t>My Recent Home Sales</a:t>
            </a:r>
          </a:p>
        </p:txBody>
      </p:sp>
      <p:sp>
        <p:nvSpPr>
          <p:cNvPr id="10" name="Text Placeholder 9">
            <a:extLst>
              <a:ext uri="{FF2B5EF4-FFF2-40B4-BE49-F238E27FC236}">
                <a16:creationId xmlns:a16="http://schemas.microsoft.com/office/drawing/2014/main" id="{2ED8B4E8-1B21-414C-84E4-3229331BAEF2}"/>
              </a:ext>
            </a:extLst>
          </p:cNvPr>
          <p:cNvSpPr>
            <a:spLocks noGrp="1"/>
          </p:cNvSpPr>
          <p:nvPr>
            <p:ph type="body" sz="quarter" idx="16" hasCustomPrompt="1"/>
          </p:nvPr>
        </p:nvSpPr>
        <p:spPr>
          <a:xfrm>
            <a:off x="609600" y="5897880"/>
            <a:ext cx="2743200" cy="274320"/>
          </a:xfrm>
        </p:spPr>
        <p:txBody>
          <a:bodyPr anchor="ctr">
            <a:noAutofit/>
          </a:bodyPr>
          <a:lstStyle>
            <a:lvl1pPr marL="0" indent="0">
              <a:buFont typeface="Arial" panose="020B0604020202020204" pitchFamily="34" charset="0"/>
              <a:buNone/>
              <a:defRPr sz="1300"/>
            </a:lvl1pPr>
          </a:lstStyle>
          <a:p>
            <a:pPr lvl="0"/>
            <a:r>
              <a:rPr lang="en-US" dirty="0"/>
              <a:t>[DATE SOLD]</a:t>
            </a:r>
          </a:p>
        </p:txBody>
      </p:sp>
      <p:sp>
        <p:nvSpPr>
          <p:cNvPr id="15" name="Text Placeholder 14">
            <a:extLst>
              <a:ext uri="{FF2B5EF4-FFF2-40B4-BE49-F238E27FC236}">
                <a16:creationId xmlns:a16="http://schemas.microsoft.com/office/drawing/2014/main" id="{CBD047EF-3324-4872-A786-BBCBD5A37A50}"/>
              </a:ext>
            </a:extLst>
          </p:cNvPr>
          <p:cNvSpPr>
            <a:spLocks noGrp="1"/>
          </p:cNvSpPr>
          <p:nvPr>
            <p:ph type="body" sz="quarter" idx="18" hasCustomPrompt="1"/>
          </p:nvPr>
        </p:nvSpPr>
        <p:spPr>
          <a:xfrm>
            <a:off x="609600" y="5602922"/>
            <a:ext cx="2743200" cy="274320"/>
          </a:xfrm>
        </p:spPr>
        <p:txBody>
          <a:bodyPr anchor="ctr">
            <a:normAutofit/>
          </a:bodyPr>
          <a:lstStyle>
            <a:lvl1pPr marL="0" indent="0">
              <a:buFont typeface="Arial" panose="020B0604020202020204" pitchFamily="34" charset="0"/>
              <a:buNone/>
              <a:defRPr sz="1400"/>
            </a:lvl1pPr>
          </a:lstStyle>
          <a:p>
            <a:pPr lvl="0"/>
            <a:r>
              <a:rPr lang="en-US" dirty="0"/>
              <a:t>Date Sold:</a:t>
            </a:r>
          </a:p>
        </p:txBody>
      </p:sp>
      <p:sp>
        <p:nvSpPr>
          <p:cNvPr id="17" name="Text Placeholder 16">
            <a:extLst>
              <a:ext uri="{FF2B5EF4-FFF2-40B4-BE49-F238E27FC236}">
                <a16:creationId xmlns:a16="http://schemas.microsoft.com/office/drawing/2014/main" id="{5E2A3D40-1ED7-4C77-83B2-A3D1C598D702}"/>
              </a:ext>
            </a:extLst>
          </p:cNvPr>
          <p:cNvSpPr>
            <a:spLocks noGrp="1"/>
          </p:cNvSpPr>
          <p:nvPr>
            <p:ph type="body" sz="quarter" idx="19" hasCustomPrompt="1"/>
          </p:nvPr>
        </p:nvSpPr>
        <p:spPr>
          <a:xfrm>
            <a:off x="609600" y="5287963"/>
            <a:ext cx="2743200" cy="274320"/>
          </a:xfrm>
        </p:spPr>
        <p:txBody>
          <a:bodyPr anchor="ctr">
            <a:noAutofit/>
          </a:bodyPr>
          <a:lstStyle>
            <a:lvl1pPr marL="0" indent="0">
              <a:buFont typeface="Arial" panose="020B0604020202020204" pitchFamily="34" charset="0"/>
              <a:buNone/>
              <a:defRPr sz="1300"/>
            </a:lvl1pPr>
          </a:lstStyle>
          <a:p>
            <a:pPr lvl="0"/>
            <a:r>
              <a:rPr lang="en-US" dirty="0"/>
              <a:t>[DAYS ON MARKET]</a:t>
            </a:r>
          </a:p>
        </p:txBody>
      </p:sp>
      <p:sp>
        <p:nvSpPr>
          <p:cNvPr id="19" name="Text Placeholder 18">
            <a:extLst>
              <a:ext uri="{FF2B5EF4-FFF2-40B4-BE49-F238E27FC236}">
                <a16:creationId xmlns:a16="http://schemas.microsoft.com/office/drawing/2014/main" id="{4CE44CE0-5704-4247-9D2A-B09EF7E24885}"/>
              </a:ext>
            </a:extLst>
          </p:cNvPr>
          <p:cNvSpPr>
            <a:spLocks noGrp="1"/>
          </p:cNvSpPr>
          <p:nvPr>
            <p:ph type="body" sz="quarter" idx="20" hasCustomPrompt="1"/>
          </p:nvPr>
        </p:nvSpPr>
        <p:spPr>
          <a:xfrm>
            <a:off x="609600" y="3622040"/>
            <a:ext cx="2743200" cy="365760"/>
          </a:xfrm>
        </p:spPr>
        <p:txBody>
          <a:bodyPr anchor="ctr"/>
          <a:lstStyle>
            <a:lvl1pPr marL="0" indent="0">
              <a:buFont typeface="Arial" panose="020B0604020202020204" pitchFamily="34" charset="0"/>
              <a:buNone/>
              <a:defRPr b="1"/>
            </a:lvl1pPr>
            <a:lvl5pPr>
              <a:defRPr/>
            </a:lvl5pPr>
          </a:lstStyle>
          <a:p>
            <a:pPr lvl="0"/>
            <a:r>
              <a:rPr lang="en-US" dirty="0"/>
              <a:t>12345 Main Street</a:t>
            </a:r>
          </a:p>
        </p:txBody>
      </p:sp>
      <p:sp>
        <p:nvSpPr>
          <p:cNvPr id="21" name="Text Placeholder 20">
            <a:extLst>
              <a:ext uri="{FF2B5EF4-FFF2-40B4-BE49-F238E27FC236}">
                <a16:creationId xmlns:a16="http://schemas.microsoft.com/office/drawing/2014/main" id="{9EF72608-EED6-456C-8388-A7968BF28B09}"/>
              </a:ext>
            </a:extLst>
          </p:cNvPr>
          <p:cNvSpPr>
            <a:spLocks noGrp="1"/>
          </p:cNvSpPr>
          <p:nvPr>
            <p:ph type="body" sz="quarter" idx="21" hasCustomPrompt="1"/>
          </p:nvPr>
        </p:nvSpPr>
        <p:spPr>
          <a:xfrm>
            <a:off x="609600" y="4008120"/>
            <a:ext cx="2743200" cy="274320"/>
          </a:xfrm>
        </p:spPr>
        <p:txBody>
          <a:bodyPr anchor="ctr">
            <a:noAutofit/>
          </a:bodyPr>
          <a:lstStyle>
            <a:lvl1pPr marL="0" indent="0">
              <a:buFont typeface="Arial" panose="020B0604020202020204" pitchFamily="34" charset="0"/>
              <a:buNone/>
              <a:defRPr sz="1400"/>
            </a:lvl1pPr>
          </a:lstStyle>
          <a:p>
            <a:pPr lvl="0"/>
            <a:r>
              <a:rPr lang="en-US" dirty="0"/>
              <a:t>Springfield, USA 99999</a:t>
            </a:r>
          </a:p>
        </p:txBody>
      </p:sp>
      <p:sp>
        <p:nvSpPr>
          <p:cNvPr id="23" name="Text Placeholder 22">
            <a:extLst>
              <a:ext uri="{FF2B5EF4-FFF2-40B4-BE49-F238E27FC236}">
                <a16:creationId xmlns:a16="http://schemas.microsoft.com/office/drawing/2014/main" id="{D6C28A9F-8765-4053-8591-202020C2978E}"/>
              </a:ext>
            </a:extLst>
          </p:cNvPr>
          <p:cNvSpPr>
            <a:spLocks noGrp="1"/>
          </p:cNvSpPr>
          <p:nvPr>
            <p:ph type="body" sz="quarter" idx="22" hasCustomPrompt="1"/>
          </p:nvPr>
        </p:nvSpPr>
        <p:spPr>
          <a:xfrm>
            <a:off x="609600" y="4383722"/>
            <a:ext cx="2743200" cy="274320"/>
          </a:xfrm>
        </p:spPr>
        <p:txBody>
          <a:bodyPr anchor="ctr"/>
          <a:lstStyle>
            <a:lvl1pPr marL="0" indent="0">
              <a:buFont typeface="Arial" panose="020B0604020202020204" pitchFamily="34" charset="0"/>
              <a:buNone/>
              <a:defRPr sz="1400"/>
            </a:lvl1pPr>
          </a:lstStyle>
          <a:p>
            <a:pPr lvl="0"/>
            <a:r>
              <a:rPr lang="en-US" dirty="0"/>
              <a:t>Listing Price vs. Sold Price:</a:t>
            </a:r>
          </a:p>
        </p:txBody>
      </p:sp>
      <p:sp>
        <p:nvSpPr>
          <p:cNvPr id="25" name="Text Placeholder 24">
            <a:extLst>
              <a:ext uri="{FF2B5EF4-FFF2-40B4-BE49-F238E27FC236}">
                <a16:creationId xmlns:a16="http://schemas.microsoft.com/office/drawing/2014/main" id="{7B5D30C6-7EEC-4462-9A7A-0D03ECD1683F}"/>
              </a:ext>
            </a:extLst>
          </p:cNvPr>
          <p:cNvSpPr>
            <a:spLocks noGrp="1"/>
          </p:cNvSpPr>
          <p:nvPr>
            <p:ph type="body" sz="quarter" idx="23" hasCustomPrompt="1"/>
          </p:nvPr>
        </p:nvSpPr>
        <p:spPr>
          <a:xfrm>
            <a:off x="609600" y="4679315"/>
            <a:ext cx="2743200" cy="274320"/>
          </a:xfrm>
        </p:spPr>
        <p:txBody>
          <a:bodyPr anchor="ctr">
            <a:normAutofit/>
          </a:bodyPr>
          <a:lstStyle>
            <a:lvl1pPr marL="0" indent="0">
              <a:buFont typeface="Arial" panose="020B0604020202020204" pitchFamily="34" charset="0"/>
              <a:buNone/>
              <a:defRPr sz="1300"/>
            </a:lvl1pPr>
          </a:lstStyle>
          <a:p>
            <a:pPr lvl="0"/>
            <a:r>
              <a:rPr lang="en-US" dirty="0"/>
              <a:t>[LISTING/SOLD PRICE]</a:t>
            </a:r>
          </a:p>
        </p:txBody>
      </p:sp>
      <p:sp>
        <p:nvSpPr>
          <p:cNvPr id="27" name="Text Placeholder 26">
            <a:extLst>
              <a:ext uri="{FF2B5EF4-FFF2-40B4-BE49-F238E27FC236}">
                <a16:creationId xmlns:a16="http://schemas.microsoft.com/office/drawing/2014/main" id="{4B08E5FD-F21C-4471-A3F5-6AC6C4737CF5}"/>
              </a:ext>
            </a:extLst>
          </p:cNvPr>
          <p:cNvSpPr>
            <a:spLocks noGrp="1"/>
          </p:cNvSpPr>
          <p:nvPr>
            <p:ph type="body" sz="quarter" idx="24" hasCustomPrompt="1"/>
          </p:nvPr>
        </p:nvSpPr>
        <p:spPr>
          <a:xfrm>
            <a:off x="609600" y="4993322"/>
            <a:ext cx="2743200" cy="274320"/>
          </a:xfrm>
        </p:spPr>
        <p:txBody>
          <a:bodyPr anchor="ctr">
            <a:normAutofit/>
          </a:bodyPr>
          <a:lstStyle>
            <a:lvl1pPr marL="0" indent="0">
              <a:buFont typeface="Arial" panose="020B0604020202020204" pitchFamily="34" charset="0"/>
              <a:buNone/>
              <a:defRPr sz="1400"/>
            </a:lvl1pPr>
          </a:lstStyle>
          <a:p>
            <a:pPr lvl="0"/>
            <a:r>
              <a:rPr lang="en-US" dirty="0"/>
              <a:t>Days on Market:</a:t>
            </a:r>
          </a:p>
        </p:txBody>
      </p:sp>
      <p:sp>
        <p:nvSpPr>
          <p:cNvPr id="5" name="Picture Placeholder 4">
            <a:extLst>
              <a:ext uri="{FF2B5EF4-FFF2-40B4-BE49-F238E27FC236}">
                <a16:creationId xmlns:a16="http://schemas.microsoft.com/office/drawing/2014/main" id="{1D1AE291-6EA1-451B-83E6-3FB8199A27F0}"/>
              </a:ext>
            </a:extLst>
          </p:cNvPr>
          <p:cNvSpPr>
            <a:spLocks noGrp="1"/>
          </p:cNvSpPr>
          <p:nvPr>
            <p:ph type="pic" sz="quarter" idx="25" hasCustomPrompt="1"/>
          </p:nvPr>
        </p:nvSpPr>
        <p:spPr>
          <a:xfrm>
            <a:off x="609600" y="1485900"/>
            <a:ext cx="2743200" cy="2057400"/>
          </a:xfrm>
        </p:spPr>
        <p:txBody>
          <a:bodyPr/>
          <a:lstStyle>
            <a:lvl1pPr algn="ctr">
              <a:defRPr/>
            </a:lvl1pPr>
          </a:lstStyle>
          <a:p>
            <a:r>
              <a:rPr lang="en-US" dirty="0"/>
              <a:t>[LISTING PHOTO]</a:t>
            </a:r>
          </a:p>
        </p:txBody>
      </p:sp>
      <p:sp>
        <p:nvSpPr>
          <p:cNvPr id="41" name="Text Placeholder 9">
            <a:extLst>
              <a:ext uri="{FF2B5EF4-FFF2-40B4-BE49-F238E27FC236}">
                <a16:creationId xmlns:a16="http://schemas.microsoft.com/office/drawing/2014/main" id="{D662471C-9F90-4078-A78C-32A4D0656EE1}"/>
              </a:ext>
            </a:extLst>
          </p:cNvPr>
          <p:cNvSpPr>
            <a:spLocks noGrp="1"/>
          </p:cNvSpPr>
          <p:nvPr>
            <p:ph type="body" sz="quarter" idx="26" hasCustomPrompt="1"/>
          </p:nvPr>
        </p:nvSpPr>
        <p:spPr>
          <a:xfrm>
            <a:off x="6400800" y="5897880"/>
            <a:ext cx="2743200" cy="274320"/>
          </a:xfrm>
        </p:spPr>
        <p:txBody>
          <a:bodyPr anchor="ctr">
            <a:noAutofit/>
          </a:bodyPr>
          <a:lstStyle>
            <a:lvl1pPr marL="0" indent="0">
              <a:buFont typeface="Arial" panose="020B0604020202020204" pitchFamily="34" charset="0"/>
              <a:buNone/>
              <a:defRPr sz="1300"/>
            </a:lvl1pPr>
          </a:lstStyle>
          <a:p>
            <a:pPr lvl="0"/>
            <a:r>
              <a:rPr lang="en-US" dirty="0"/>
              <a:t>[DATE SOLD]</a:t>
            </a:r>
          </a:p>
        </p:txBody>
      </p:sp>
      <p:sp>
        <p:nvSpPr>
          <p:cNvPr id="42" name="Text Placeholder 14">
            <a:extLst>
              <a:ext uri="{FF2B5EF4-FFF2-40B4-BE49-F238E27FC236}">
                <a16:creationId xmlns:a16="http://schemas.microsoft.com/office/drawing/2014/main" id="{AC5CC036-0A86-45D0-8B94-CE56702FE1E4}"/>
              </a:ext>
            </a:extLst>
          </p:cNvPr>
          <p:cNvSpPr>
            <a:spLocks noGrp="1"/>
          </p:cNvSpPr>
          <p:nvPr>
            <p:ph type="body" sz="quarter" idx="27" hasCustomPrompt="1"/>
          </p:nvPr>
        </p:nvSpPr>
        <p:spPr>
          <a:xfrm>
            <a:off x="6400800" y="5602922"/>
            <a:ext cx="2743200" cy="274320"/>
          </a:xfrm>
        </p:spPr>
        <p:txBody>
          <a:bodyPr anchor="ctr">
            <a:normAutofit/>
          </a:bodyPr>
          <a:lstStyle>
            <a:lvl1pPr marL="0" indent="0">
              <a:buFont typeface="Arial" panose="020B0604020202020204" pitchFamily="34" charset="0"/>
              <a:buNone/>
              <a:defRPr sz="1400"/>
            </a:lvl1pPr>
          </a:lstStyle>
          <a:p>
            <a:pPr lvl="0"/>
            <a:r>
              <a:rPr lang="en-US" dirty="0"/>
              <a:t>Date Sold:</a:t>
            </a:r>
          </a:p>
        </p:txBody>
      </p:sp>
      <p:sp>
        <p:nvSpPr>
          <p:cNvPr id="43" name="Text Placeholder 16">
            <a:extLst>
              <a:ext uri="{FF2B5EF4-FFF2-40B4-BE49-F238E27FC236}">
                <a16:creationId xmlns:a16="http://schemas.microsoft.com/office/drawing/2014/main" id="{43DB18DC-0E8D-468D-B456-42DDEEFCF460}"/>
              </a:ext>
            </a:extLst>
          </p:cNvPr>
          <p:cNvSpPr>
            <a:spLocks noGrp="1"/>
          </p:cNvSpPr>
          <p:nvPr>
            <p:ph type="body" sz="quarter" idx="28" hasCustomPrompt="1"/>
          </p:nvPr>
        </p:nvSpPr>
        <p:spPr>
          <a:xfrm>
            <a:off x="6400800" y="5287963"/>
            <a:ext cx="2743200" cy="274320"/>
          </a:xfrm>
        </p:spPr>
        <p:txBody>
          <a:bodyPr anchor="ctr">
            <a:noAutofit/>
          </a:bodyPr>
          <a:lstStyle>
            <a:lvl1pPr marL="0" indent="0">
              <a:buFont typeface="Arial" panose="020B0604020202020204" pitchFamily="34" charset="0"/>
              <a:buNone/>
              <a:defRPr sz="1300"/>
            </a:lvl1pPr>
          </a:lstStyle>
          <a:p>
            <a:pPr lvl="0"/>
            <a:r>
              <a:rPr lang="en-US" dirty="0"/>
              <a:t>[DAYS ON MARKET]</a:t>
            </a:r>
          </a:p>
        </p:txBody>
      </p:sp>
      <p:sp>
        <p:nvSpPr>
          <p:cNvPr id="44" name="Text Placeholder 18">
            <a:extLst>
              <a:ext uri="{FF2B5EF4-FFF2-40B4-BE49-F238E27FC236}">
                <a16:creationId xmlns:a16="http://schemas.microsoft.com/office/drawing/2014/main" id="{0C179159-9AD9-4127-A72D-07CC332E67F9}"/>
              </a:ext>
            </a:extLst>
          </p:cNvPr>
          <p:cNvSpPr>
            <a:spLocks noGrp="1"/>
          </p:cNvSpPr>
          <p:nvPr>
            <p:ph type="body" sz="quarter" idx="29" hasCustomPrompt="1"/>
          </p:nvPr>
        </p:nvSpPr>
        <p:spPr>
          <a:xfrm>
            <a:off x="6400800" y="3622040"/>
            <a:ext cx="2743200" cy="365760"/>
          </a:xfrm>
        </p:spPr>
        <p:txBody>
          <a:bodyPr anchor="ctr"/>
          <a:lstStyle>
            <a:lvl1pPr marL="0" indent="0">
              <a:buFont typeface="Arial" panose="020B0604020202020204" pitchFamily="34" charset="0"/>
              <a:buNone/>
              <a:defRPr b="1"/>
            </a:lvl1pPr>
            <a:lvl5pPr>
              <a:defRPr/>
            </a:lvl5pPr>
          </a:lstStyle>
          <a:p>
            <a:pPr lvl="0"/>
            <a:r>
              <a:rPr lang="en-US" dirty="0"/>
              <a:t>12345 Main Street</a:t>
            </a:r>
          </a:p>
        </p:txBody>
      </p:sp>
      <p:sp>
        <p:nvSpPr>
          <p:cNvPr id="45" name="Text Placeholder 20">
            <a:extLst>
              <a:ext uri="{FF2B5EF4-FFF2-40B4-BE49-F238E27FC236}">
                <a16:creationId xmlns:a16="http://schemas.microsoft.com/office/drawing/2014/main" id="{B0DE4004-2D5A-46EE-A6D4-7F257D9BFE77}"/>
              </a:ext>
            </a:extLst>
          </p:cNvPr>
          <p:cNvSpPr>
            <a:spLocks noGrp="1"/>
          </p:cNvSpPr>
          <p:nvPr>
            <p:ph type="body" sz="quarter" idx="30" hasCustomPrompt="1"/>
          </p:nvPr>
        </p:nvSpPr>
        <p:spPr>
          <a:xfrm>
            <a:off x="6400800" y="4008120"/>
            <a:ext cx="2743200" cy="274320"/>
          </a:xfrm>
        </p:spPr>
        <p:txBody>
          <a:bodyPr anchor="ctr">
            <a:noAutofit/>
          </a:bodyPr>
          <a:lstStyle>
            <a:lvl1pPr marL="0" indent="0">
              <a:buFont typeface="Arial" panose="020B0604020202020204" pitchFamily="34" charset="0"/>
              <a:buNone/>
              <a:defRPr sz="1400"/>
            </a:lvl1pPr>
          </a:lstStyle>
          <a:p>
            <a:pPr lvl="0"/>
            <a:r>
              <a:rPr lang="en-US" dirty="0"/>
              <a:t>Springfield, USA 99999</a:t>
            </a:r>
          </a:p>
        </p:txBody>
      </p:sp>
      <p:sp>
        <p:nvSpPr>
          <p:cNvPr id="46" name="Text Placeholder 22">
            <a:extLst>
              <a:ext uri="{FF2B5EF4-FFF2-40B4-BE49-F238E27FC236}">
                <a16:creationId xmlns:a16="http://schemas.microsoft.com/office/drawing/2014/main" id="{E8C9A7A6-7CF3-426A-AB14-0125129FC0BF}"/>
              </a:ext>
            </a:extLst>
          </p:cNvPr>
          <p:cNvSpPr>
            <a:spLocks noGrp="1"/>
          </p:cNvSpPr>
          <p:nvPr>
            <p:ph type="body" sz="quarter" idx="31" hasCustomPrompt="1"/>
          </p:nvPr>
        </p:nvSpPr>
        <p:spPr>
          <a:xfrm>
            <a:off x="6400800" y="4383722"/>
            <a:ext cx="2743200" cy="274320"/>
          </a:xfrm>
        </p:spPr>
        <p:txBody>
          <a:bodyPr anchor="ctr"/>
          <a:lstStyle>
            <a:lvl1pPr marL="0" indent="0">
              <a:buFont typeface="Arial" panose="020B0604020202020204" pitchFamily="34" charset="0"/>
              <a:buNone/>
              <a:defRPr sz="1400"/>
            </a:lvl1pPr>
          </a:lstStyle>
          <a:p>
            <a:pPr lvl="0"/>
            <a:r>
              <a:rPr lang="en-US" dirty="0"/>
              <a:t>Listing Price vs. Sold Price:</a:t>
            </a:r>
          </a:p>
        </p:txBody>
      </p:sp>
      <p:sp>
        <p:nvSpPr>
          <p:cNvPr id="47" name="Text Placeholder 24">
            <a:extLst>
              <a:ext uri="{FF2B5EF4-FFF2-40B4-BE49-F238E27FC236}">
                <a16:creationId xmlns:a16="http://schemas.microsoft.com/office/drawing/2014/main" id="{1825FD59-FE0F-470F-881D-2D94BE20A835}"/>
              </a:ext>
            </a:extLst>
          </p:cNvPr>
          <p:cNvSpPr>
            <a:spLocks noGrp="1"/>
          </p:cNvSpPr>
          <p:nvPr>
            <p:ph type="body" sz="quarter" idx="32" hasCustomPrompt="1"/>
          </p:nvPr>
        </p:nvSpPr>
        <p:spPr>
          <a:xfrm>
            <a:off x="6400800" y="4679315"/>
            <a:ext cx="2743200" cy="274320"/>
          </a:xfrm>
        </p:spPr>
        <p:txBody>
          <a:bodyPr anchor="ctr">
            <a:normAutofit/>
          </a:bodyPr>
          <a:lstStyle>
            <a:lvl1pPr marL="0" indent="0">
              <a:buFont typeface="Arial" panose="020B0604020202020204" pitchFamily="34" charset="0"/>
              <a:buNone/>
              <a:defRPr sz="1300"/>
            </a:lvl1pPr>
          </a:lstStyle>
          <a:p>
            <a:pPr lvl="0"/>
            <a:r>
              <a:rPr lang="en-US" dirty="0"/>
              <a:t>[LISTING/SOLD PRICE]</a:t>
            </a:r>
          </a:p>
        </p:txBody>
      </p:sp>
      <p:sp>
        <p:nvSpPr>
          <p:cNvPr id="48" name="Text Placeholder 26">
            <a:extLst>
              <a:ext uri="{FF2B5EF4-FFF2-40B4-BE49-F238E27FC236}">
                <a16:creationId xmlns:a16="http://schemas.microsoft.com/office/drawing/2014/main" id="{5EA3027F-538B-43AA-A774-0991B9B78444}"/>
              </a:ext>
            </a:extLst>
          </p:cNvPr>
          <p:cNvSpPr>
            <a:spLocks noGrp="1"/>
          </p:cNvSpPr>
          <p:nvPr>
            <p:ph type="body" sz="quarter" idx="33" hasCustomPrompt="1"/>
          </p:nvPr>
        </p:nvSpPr>
        <p:spPr>
          <a:xfrm>
            <a:off x="6400800" y="4993322"/>
            <a:ext cx="2743200" cy="274320"/>
          </a:xfrm>
        </p:spPr>
        <p:txBody>
          <a:bodyPr anchor="ctr">
            <a:normAutofit/>
          </a:bodyPr>
          <a:lstStyle>
            <a:lvl1pPr marL="0" indent="0">
              <a:buFont typeface="Arial" panose="020B0604020202020204" pitchFamily="34" charset="0"/>
              <a:buNone/>
              <a:defRPr sz="1400"/>
            </a:lvl1pPr>
          </a:lstStyle>
          <a:p>
            <a:pPr lvl="0"/>
            <a:r>
              <a:rPr lang="en-US" dirty="0"/>
              <a:t>Days on Market:</a:t>
            </a:r>
          </a:p>
        </p:txBody>
      </p:sp>
      <p:sp>
        <p:nvSpPr>
          <p:cNvPr id="49" name="Picture Placeholder 4">
            <a:extLst>
              <a:ext uri="{FF2B5EF4-FFF2-40B4-BE49-F238E27FC236}">
                <a16:creationId xmlns:a16="http://schemas.microsoft.com/office/drawing/2014/main" id="{C3071F07-2AA0-433A-8B2C-E8B1D4968BFB}"/>
              </a:ext>
            </a:extLst>
          </p:cNvPr>
          <p:cNvSpPr>
            <a:spLocks noGrp="1"/>
          </p:cNvSpPr>
          <p:nvPr>
            <p:ph type="pic" sz="quarter" idx="34" hasCustomPrompt="1"/>
          </p:nvPr>
        </p:nvSpPr>
        <p:spPr>
          <a:xfrm>
            <a:off x="6400800" y="1485900"/>
            <a:ext cx="2743200" cy="2057400"/>
          </a:xfrm>
        </p:spPr>
        <p:txBody>
          <a:bodyPr/>
          <a:lstStyle>
            <a:lvl1pPr algn="ctr">
              <a:defRPr/>
            </a:lvl1pPr>
          </a:lstStyle>
          <a:p>
            <a:r>
              <a:rPr lang="en-US" dirty="0"/>
              <a:t>[LISTING PHOTO]</a:t>
            </a:r>
          </a:p>
        </p:txBody>
      </p:sp>
      <p:sp>
        <p:nvSpPr>
          <p:cNvPr id="50" name="Text Placeholder 9">
            <a:extLst>
              <a:ext uri="{FF2B5EF4-FFF2-40B4-BE49-F238E27FC236}">
                <a16:creationId xmlns:a16="http://schemas.microsoft.com/office/drawing/2014/main" id="{3651D41D-C9FE-4340-93CB-4F2D89ADA33D}"/>
              </a:ext>
            </a:extLst>
          </p:cNvPr>
          <p:cNvSpPr>
            <a:spLocks noGrp="1"/>
          </p:cNvSpPr>
          <p:nvPr>
            <p:ph type="body" sz="quarter" idx="35" hasCustomPrompt="1"/>
          </p:nvPr>
        </p:nvSpPr>
        <p:spPr>
          <a:xfrm>
            <a:off x="3505200" y="5897880"/>
            <a:ext cx="2743200" cy="274320"/>
          </a:xfrm>
        </p:spPr>
        <p:txBody>
          <a:bodyPr anchor="ctr">
            <a:noAutofit/>
          </a:bodyPr>
          <a:lstStyle>
            <a:lvl1pPr marL="0" indent="0">
              <a:buFont typeface="Arial" panose="020B0604020202020204" pitchFamily="34" charset="0"/>
              <a:buNone/>
              <a:defRPr sz="1300"/>
            </a:lvl1pPr>
          </a:lstStyle>
          <a:p>
            <a:pPr lvl="0"/>
            <a:r>
              <a:rPr lang="en-US" dirty="0"/>
              <a:t>[DATE SOLD]</a:t>
            </a:r>
          </a:p>
        </p:txBody>
      </p:sp>
      <p:sp>
        <p:nvSpPr>
          <p:cNvPr id="51" name="Text Placeholder 14">
            <a:extLst>
              <a:ext uri="{FF2B5EF4-FFF2-40B4-BE49-F238E27FC236}">
                <a16:creationId xmlns:a16="http://schemas.microsoft.com/office/drawing/2014/main" id="{F14169B4-4D7C-46B6-97FE-DDC7C6FCA4B2}"/>
              </a:ext>
            </a:extLst>
          </p:cNvPr>
          <p:cNvSpPr>
            <a:spLocks noGrp="1"/>
          </p:cNvSpPr>
          <p:nvPr>
            <p:ph type="body" sz="quarter" idx="36" hasCustomPrompt="1"/>
          </p:nvPr>
        </p:nvSpPr>
        <p:spPr>
          <a:xfrm>
            <a:off x="3505200" y="5602922"/>
            <a:ext cx="2743200" cy="274320"/>
          </a:xfrm>
        </p:spPr>
        <p:txBody>
          <a:bodyPr anchor="ctr">
            <a:normAutofit/>
          </a:bodyPr>
          <a:lstStyle>
            <a:lvl1pPr marL="0" indent="0">
              <a:buFont typeface="Arial" panose="020B0604020202020204" pitchFamily="34" charset="0"/>
              <a:buNone/>
              <a:defRPr sz="1400"/>
            </a:lvl1pPr>
          </a:lstStyle>
          <a:p>
            <a:pPr lvl="0"/>
            <a:r>
              <a:rPr lang="en-US" dirty="0"/>
              <a:t>Date Sold:</a:t>
            </a:r>
          </a:p>
        </p:txBody>
      </p:sp>
      <p:sp>
        <p:nvSpPr>
          <p:cNvPr id="52" name="Text Placeholder 16">
            <a:extLst>
              <a:ext uri="{FF2B5EF4-FFF2-40B4-BE49-F238E27FC236}">
                <a16:creationId xmlns:a16="http://schemas.microsoft.com/office/drawing/2014/main" id="{9CAD19A3-AAC4-41BE-B738-4FDF85B21A23}"/>
              </a:ext>
            </a:extLst>
          </p:cNvPr>
          <p:cNvSpPr>
            <a:spLocks noGrp="1"/>
          </p:cNvSpPr>
          <p:nvPr>
            <p:ph type="body" sz="quarter" idx="37" hasCustomPrompt="1"/>
          </p:nvPr>
        </p:nvSpPr>
        <p:spPr>
          <a:xfrm>
            <a:off x="3505200" y="5287963"/>
            <a:ext cx="2743200" cy="274320"/>
          </a:xfrm>
        </p:spPr>
        <p:txBody>
          <a:bodyPr anchor="ctr">
            <a:noAutofit/>
          </a:bodyPr>
          <a:lstStyle>
            <a:lvl1pPr marL="0" indent="0">
              <a:buFont typeface="Arial" panose="020B0604020202020204" pitchFamily="34" charset="0"/>
              <a:buNone/>
              <a:defRPr sz="1300"/>
            </a:lvl1pPr>
          </a:lstStyle>
          <a:p>
            <a:pPr lvl="0"/>
            <a:r>
              <a:rPr lang="en-US" dirty="0"/>
              <a:t>[DAYS ON MARKET]</a:t>
            </a:r>
          </a:p>
        </p:txBody>
      </p:sp>
      <p:sp>
        <p:nvSpPr>
          <p:cNvPr id="53" name="Text Placeholder 18">
            <a:extLst>
              <a:ext uri="{FF2B5EF4-FFF2-40B4-BE49-F238E27FC236}">
                <a16:creationId xmlns:a16="http://schemas.microsoft.com/office/drawing/2014/main" id="{16DC0161-46A8-456B-9A37-E1CDD543A128}"/>
              </a:ext>
            </a:extLst>
          </p:cNvPr>
          <p:cNvSpPr>
            <a:spLocks noGrp="1"/>
          </p:cNvSpPr>
          <p:nvPr>
            <p:ph type="body" sz="quarter" idx="38" hasCustomPrompt="1"/>
          </p:nvPr>
        </p:nvSpPr>
        <p:spPr>
          <a:xfrm>
            <a:off x="3505200" y="3622040"/>
            <a:ext cx="2743200" cy="365760"/>
          </a:xfrm>
        </p:spPr>
        <p:txBody>
          <a:bodyPr anchor="ctr"/>
          <a:lstStyle>
            <a:lvl1pPr marL="0" indent="0">
              <a:buFont typeface="Arial" panose="020B0604020202020204" pitchFamily="34" charset="0"/>
              <a:buNone/>
              <a:defRPr b="1"/>
            </a:lvl1pPr>
            <a:lvl5pPr>
              <a:defRPr/>
            </a:lvl5pPr>
          </a:lstStyle>
          <a:p>
            <a:pPr lvl="0"/>
            <a:r>
              <a:rPr lang="en-US" dirty="0"/>
              <a:t>12345 Main Street</a:t>
            </a:r>
          </a:p>
        </p:txBody>
      </p:sp>
      <p:sp>
        <p:nvSpPr>
          <p:cNvPr id="54" name="Text Placeholder 20">
            <a:extLst>
              <a:ext uri="{FF2B5EF4-FFF2-40B4-BE49-F238E27FC236}">
                <a16:creationId xmlns:a16="http://schemas.microsoft.com/office/drawing/2014/main" id="{F8CFB392-55AB-49F1-B7A3-64D68D5ED5C7}"/>
              </a:ext>
            </a:extLst>
          </p:cNvPr>
          <p:cNvSpPr>
            <a:spLocks noGrp="1"/>
          </p:cNvSpPr>
          <p:nvPr>
            <p:ph type="body" sz="quarter" idx="39" hasCustomPrompt="1"/>
          </p:nvPr>
        </p:nvSpPr>
        <p:spPr>
          <a:xfrm>
            <a:off x="3505200" y="4008120"/>
            <a:ext cx="2743200" cy="274320"/>
          </a:xfrm>
        </p:spPr>
        <p:txBody>
          <a:bodyPr anchor="ctr">
            <a:noAutofit/>
          </a:bodyPr>
          <a:lstStyle>
            <a:lvl1pPr marL="0" indent="0">
              <a:buFont typeface="Arial" panose="020B0604020202020204" pitchFamily="34" charset="0"/>
              <a:buNone/>
              <a:defRPr sz="1400"/>
            </a:lvl1pPr>
          </a:lstStyle>
          <a:p>
            <a:pPr lvl="0"/>
            <a:r>
              <a:rPr lang="en-US" dirty="0"/>
              <a:t>Springfield, USA 99999</a:t>
            </a:r>
          </a:p>
        </p:txBody>
      </p:sp>
      <p:sp>
        <p:nvSpPr>
          <p:cNvPr id="55" name="Text Placeholder 22">
            <a:extLst>
              <a:ext uri="{FF2B5EF4-FFF2-40B4-BE49-F238E27FC236}">
                <a16:creationId xmlns:a16="http://schemas.microsoft.com/office/drawing/2014/main" id="{4D3A27CF-3095-4937-840C-03F374E5A179}"/>
              </a:ext>
            </a:extLst>
          </p:cNvPr>
          <p:cNvSpPr>
            <a:spLocks noGrp="1"/>
          </p:cNvSpPr>
          <p:nvPr>
            <p:ph type="body" sz="quarter" idx="40" hasCustomPrompt="1"/>
          </p:nvPr>
        </p:nvSpPr>
        <p:spPr>
          <a:xfrm>
            <a:off x="3505200" y="4383722"/>
            <a:ext cx="2743200" cy="274320"/>
          </a:xfrm>
        </p:spPr>
        <p:txBody>
          <a:bodyPr anchor="ctr"/>
          <a:lstStyle>
            <a:lvl1pPr marL="0" indent="0">
              <a:buFont typeface="Arial" panose="020B0604020202020204" pitchFamily="34" charset="0"/>
              <a:buNone/>
              <a:defRPr sz="1400"/>
            </a:lvl1pPr>
          </a:lstStyle>
          <a:p>
            <a:pPr lvl="0"/>
            <a:r>
              <a:rPr lang="en-US" dirty="0"/>
              <a:t>Listing Price vs. Sold Price:</a:t>
            </a:r>
          </a:p>
        </p:txBody>
      </p:sp>
      <p:sp>
        <p:nvSpPr>
          <p:cNvPr id="56" name="Text Placeholder 24">
            <a:extLst>
              <a:ext uri="{FF2B5EF4-FFF2-40B4-BE49-F238E27FC236}">
                <a16:creationId xmlns:a16="http://schemas.microsoft.com/office/drawing/2014/main" id="{1CD8309A-663A-4E60-A5EF-E2E971B0D468}"/>
              </a:ext>
            </a:extLst>
          </p:cNvPr>
          <p:cNvSpPr>
            <a:spLocks noGrp="1"/>
          </p:cNvSpPr>
          <p:nvPr>
            <p:ph type="body" sz="quarter" idx="41" hasCustomPrompt="1"/>
          </p:nvPr>
        </p:nvSpPr>
        <p:spPr>
          <a:xfrm>
            <a:off x="3505200" y="4679315"/>
            <a:ext cx="2743200" cy="274320"/>
          </a:xfrm>
        </p:spPr>
        <p:txBody>
          <a:bodyPr anchor="ctr">
            <a:normAutofit/>
          </a:bodyPr>
          <a:lstStyle>
            <a:lvl1pPr marL="0" indent="0">
              <a:buFont typeface="Arial" panose="020B0604020202020204" pitchFamily="34" charset="0"/>
              <a:buNone/>
              <a:defRPr sz="1300"/>
            </a:lvl1pPr>
          </a:lstStyle>
          <a:p>
            <a:pPr lvl="0"/>
            <a:r>
              <a:rPr lang="en-US" dirty="0"/>
              <a:t>[LISTING/SOLD PRICE]</a:t>
            </a:r>
          </a:p>
        </p:txBody>
      </p:sp>
      <p:sp>
        <p:nvSpPr>
          <p:cNvPr id="57" name="Text Placeholder 26">
            <a:extLst>
              <a:ext uri="{FF2B5EF4-FFF2-40B4-BE49-F238E27FC236}">
                <a16:creationId xmlns:a16="http://schemas.microsoft.com/office/drawing/2014/main" id="{83DC9D9C-3206-4F3D-AC30-77F54BBDA28B}"/>
              </a:ext>
            </a:extLst>
          </p:cNvPr>
          <p:cNvSpPr>
            <a:spLocks noGrp="1"/>
          </p:cNvSpPr>
          <p:nvPr>
            <p:ph type="body" sz="quarter" idx="42" hasCustomPrompt="1"/>
          </p:nvPr>
        </p:nvSpPr>
        <p:spPr>
          <a:xfrm>
            <a:off x="3505200" y="4993322"/>
            <a:ext cx="2743200" cy="274320"/>
          </a:xfrm>
        </p:spPr>
        <p:txBody>
          <a:bodyPr anchor="ctr">
            <a:normAutofit/>
          </a:bodyPr>
          <a:lstStyle>
            <a:lvl1pPr marL="0" indent="0">
              <a:buFont typeface="Arial" panose="020B0604020202020204" pitchFamily="34" charset="0"/>
              <a:buNone/>
              <a:defRPr sz="1400"/>
            </a:lvl1pPr>
          </a:lstStyle>
          <a:p>
            <a:pPr lvl="0"/>
            <a:r>
              <a:rPr lang="en-US" dirty="0"/>
              <a:t>Days on Market:</a:t>
            </a:r>
          </a:p>
        </p:txBody>
      </p:sp>
      <p:sp>
        <p:nvSpPr>
          <p:cNvPr id="58" name="Picture Placeholder 4">
            <a:extLst>
              <a:ext uri="{FF2B5EF4-FFF2-40B4-BE49-F238E27FC236}">
                <a16:creationId xmlns:a16="http://schemas.microsoft.com/office/drawing/2014/main" id="{F1F00DD7-7499-4A2E-8407-5EB554456A79}"/>
              </a:ext>
            </a:extLst>
          </p:cNvPr>
          <p:cNvSpPr>
            <a:spLocks noGrp="1"/>
          </p:cNvSpPr>
          <p:nvPr>
            <p:ph type="pic" sz="quarter" idx="43" hasCustomPrompt="1"/>
          </p:nvPr>
        </p:nvSpPr>
        <p:spPr>
          <a:xfrm>
            <a:off x="3505200" y="1485900"/>
            <a:ext cx="2743200" cy="2057400"/>
          </a:xfrm>
        </p:spPr>
        <p:txBody>
          <a:bodyPr/>
          <a:lstStyle>
            <a:lvl1pPr algn="ctr">
              <a:defRPr/>
            </a:lvl1pPr>
          </a:lstStyle>
          <a:p>
            <a:r>
              <a:rPr lang="en-US" dirty="0"/>
              <a:t>[LISTING PHOTO]</a:t>
            </a:r>
          </a:p>
        </p:txBody>
      </p:sp>
      <p:sp>
        <p:nvSpPr>
          <p:cNvPr id="7" name="Text Placeholder 6">
            <a:extLst>
              <a:ext uri="{FF2B5EF4-FFF2-40B4-BE49-F238E27FC236}">
                <a16:creationId xmlns:a16="http://schemas.microsoft.com/office/drawing/2014/main" id="{E0AC4CA4-287B-410B-8259-FFAA2205D66E}"/>
              </a:ext>
            </a:extLst>
          </p:cNvPr>
          <p:cNvSpPr>
            <a:spLocks noGrp="1"/>
          </p:cNvSpPr>
          <p:nvPr>
            <p:ph type="body" sz="quarter" idx="44" hasCustomPrompt="1"/>
          </p:nvPr>
        </p:nvSpPr>
        <p:spPr>
          <a:xfrm>
            <a:off x="9828784" y="2743834"/>
            <a:ext cx="1819656" cy="585216"/>
          </a:xfrm>
        </p:spPr>
        <p:txBody>
          <a:bodyPr anchor="ctr">
            <a:normAutofit/>
          </a:bodyPr>
          <a:lstStyle>
            <a:lvl1pPr algn="ctr">
              <a:defRPr sz="1600">
                <a:solidFill>
                  <a:schemeClr val="bg1"/>
                </a:solidFill>
              </a:defRPr>
            </a:lvl1pPr>
          </a:lstStyle>
          <a:p>
            <a:pPr lvl="0"/>
            <a:r>
              <a:rPr lang="en-US" dirty="0"/>
              <a:t>Average Listing Price vs. Sold Price:</a:t>
            </a:r>
          </a:p>
        </p:txBody>
      </p:sp>
      <p:sp>
        <p:nvSpPr>
          <p:cNvPr id="12" name="Text Placeholder 11">
            <a:extLst>
              <a:ext uri="{FF2B5EF4-FFF2-40B4-BE49-F238E27FC236}">
                <a16:creationId xmlns:a16="http://schemas.microsoft.com/office/drawing/2014/main" id="{2AA04F7F-321E-458F-92E1-3621EF0024E6}"/>
              </a:ext>
            </a:extLst>
          </p:cNvPr>
          <p:cNvSpPr>
            <a:spLocks noGrp="1"/>
          </p:cNvSpPr>
          <p:nvPr>
            <p:ph type="body" sz="quarter" idx="45" hasCustomPrompt="1"/>
          </p:nvPr>
        </p:nvSpPr>
        <p:spPr>
          <a:xfrm>
            <a:off x="9930384" y="3343275"/>
            <a:ext cx="1627632" cy="242887"/>
          </a:xfrm>
        </p:spPr>
        <p:txBody>
          <a:bodyPr anchor="ctr">
            <a:noAutofit/>
          </a:bodyPr>
          <a:lstStyle>
            <a:lvl1pPr algn="ctr">
              <a:defRPr sz="1600">
                <a:solidFill>
                  <a:schemeClr val="bg1"/>
                </a:solidFill>
              </a:defRPr>
            </a:lvl1pPr>
            <a:lvl5pPr>
              <a:defRPr/>
            </a:lvl5pPr>
          </a:lstStyle>
          <a:p>
            <a:pPr lvl="0"/>
            <a:r>
              <a:rPr lang="en-US" dirty="0"/>
              <a:t>[INSERT STAT]</a:t>
            </a:r>
          </a:p>
        </p:txBody>
      </p:sp>
      <p:sp>
        <p:nvSpPr>
          <p:cNvPr id="59" name="Text Placeholder 6">
            <a:extLst>
              <a:ext uri="{FF2B5EF4-FFF2-40B4-BE49-F238E27FC236}">
                <a16:creationId xmlns:a16="http://schemas.microsoft.com/office/drawing/2014/main" id="{CCA34DC7-AB2B-4CFD-9417-C9E759961D0F}"/>
              </a:ext>
            </a:extLst>
          </p:cNvPr>
          <p:cNvSpPr>
            <a:spLocks noGrp="1"/>
          </p:cNvSpPr>
          <p:nvPr>
            <p:ph type="body" sz="quarter" idx="46" hasCustomPrompt="1"/>
          </p:nvPr>
        </p:nvSpPr>
        <p:spPr>
          <a:xfrm>
            <a:off x="9930384" y="3789680"/>
            <a:ext cx="1627632" cy="575690"/>
          </a:xfrm>
        </p:spPr>
        <p:txBody>
          <a:bodyPr anchor="ctr">
            <a:normAutofit/>
          </a:bodyPr>
          <a:lstStyle>
            <a:lvl1pPr algn="ctr">
              <a:defRPr sz="1600">
                <a:solidFill>
                  <a:schemeClr val="bg1"/>
                </a:solidFill>
              </a:defRPr>
            </a:lvl1pPr>
          </a:lstStyle>
          <a:p>
            <a:pPr lvl="0"/>
            <a:r>
              <a:rPr lang="en-US" dirty="0"/>
              <a:t>Average Days on Market:</a:t>
            </a:r>
          </a:p>
        </p:txBody>
      </p:sp>
      <p:sp>
        <p:nvSpPr>
          <p:cNvPr id="60" name="Text Placeholder 11">
            <a:extLst>
              <a:ext uri="{FF2B5EF4-FFF2-40B4-BE49-F238E27FC236}">
                <a16:creationId xmlns:a16="http://schemas.microsoft.com/office/drawing/2014/main" id="{A6CA0086-5343-4392-AD5C-A95E3DB05773}"/>
              </a:ext>
            </a:extLst>
          </p:cNvPr>
          <p:cNvSpPr>
            <a:spLocks noGrp="1"/>
          </p:cNvSpPr>
          <p:nvPr>
            <p:ph type="body" sz="quarter" idx="47" hasCustomPrompt="1"/>
          </p:nvPr>
        </p:nvSpPr>
        <p:spPr>
          <a:xfrm>
            <a:off x="9930384" y="4379595"/>
            <a:ext cx="1627632" cy="242887"/>
          </a:xfrm>
        </p:spPr>
        <p:txBody>
          <a:bodyPr anchor="ctr">
            <a:noAutofit/>
          </a:bodyPr>
          <a:lstStyle>
            <a:lvl1pPr algn="ctr">
              <a:defRPr sz="1600">
                <a:solidFill>
                  <a:schemeClr val="bg1"/>
                </a:solidFill>
              </a:defRPr>
            </a:lvl1pPr>
            <a:lvl5pPr>
              <a:defRPr/>
            </a:lvl5pPr>
          </a:lstStyle>
          <a:p>
            <a:pPr lvl="0"/>
            <a:r>
              <a:rPr lang="en-US" dirty="0"/>
              <a:t>[INSERT STAT]</a:t>
            </a:r>
          </a:p>
        </p:txBody>
      </p:sp>
      <p:sp>
        <p:nvSpPr>
          <p:cNvPr id="4" name="Picture Placeholder 3">
            <a:extLst>
              <a:ext uri="{FF2B5EF4-FFF2-40B4-BE49-F238E27FC236}">
                <a16:creationId xmlns:a16="http://schemas.microsoft.com/office/drawing/2014/main" id="{2E1A19FD-4F95-453D-9855-4A3D02052AEB}"/>
              </a:ext>
            </a:extLst>
          </p:cNvPr>
          <p:cNvSpPr>
            <a:spLocks noGrp="1"/>
          </p:cNvSpPr>
          <p:nvPr>
            <p:ph type="pic" sz="quarter" idx="48"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Tree>
    <p:extLst>
      <p:ext uri="{BB962C8B-B14F-4D97-AF65-F5344CB8AC3E}">
        <p14:creationId xmlns:p14="http://schemas.microsoft.com/office/powerpoint/2010/main" val="1968026905"/>
      </p:ext>
    </p:extLst>
  </p:cSld>
  <p:clrMapOvr>
    <a:masterClrMapping/>
  </p:clrMapOvr>
  <p:extLst>
    <p:ext uri="{DCECCB84-F9BA-43D5-87BE-67443E8EF086}">
      <p15:sldGuideLst xmlns:p15="http://schemas.microsoft.com/office/powerpoint/2012/main">
        <p15:guide id="1" orient="horz" pos="936">
          <p15:clr>
            <a:srgbClr val="FBAE40"/>
          </p15:clr>
        </p15:guide>
        <p15:guide id="2" orient="horz" pos="3888">
          <p15:clr>
            <a:srgbClr val="FBAE40"/>
          </p15:clr>
        </p15:guide>
        <p15:guide id="3" pos="67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5: My Recent Testimon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4318-AF1F-44B3-9C67-73103640D727}"/>
              </a:ext>
            </a:extLst>
          </p:cNvPr>
          <p:cNvSpPr>
            <a:spLocks noGrp="1"/>
          </p:cNvSpPr>
          <p:nvPr>
            <p:ph type="title" hasCustomPrompt="1"/>
          </p:nvPr>
        </p:nvSpPr>
        <p:spPr/>
        <p:txBody>
          <a:bodyPr/>
          <a:lstStyle>
            <a:lvl1pPr>
              <a:defRPr/>
            </a:lvl1pPr>
          </a:lstStyle>
          <a:p>
            <a:r>
              <a:rPr lang="en-US" dirty="0"/>
              <a:t>My Recent Testimonials</a:t>
            </a:r>
          </a:p>
        </p:txBody>
      </p:sp>
      <p:sp>
        <p:nvSpPr>
          <p:cNvPr id="9" name="Text Placeholder 8">
            <a:extLst>
              <a:ext uri="{FF2B5EF4-FFF2-40B4-BE49-F238E27FC236}">
                <a16:creationId xmlns:a16="http://schemas.microsoft.com/office/drawing/2014/main" id="{05523C85-D43C-4F26-9500-0ED0A8709698}"/>
              </a:ext>
            </a:extLst>
          </p:cNvPr>
          <p:cNvSpPr>
            <a:spLocks noGrp="1"/>
          </p:cNvSpPr>
          <p:nvPr>
            <p:ph type="body" sz="quarter" idx="13" hasCustomPrompt="1"/>
          </p:nvPr>
        </p:nvSpPr>
        <p:spPr>
          <a:xfrm>
            <a:off x="619759" y="1485900"/>
            <a:ext cx="356616" cy="905256"/>
          </a:xfrm>
        </p:spPr>
        <p:txBody>
          <a:bodyPr anchor="t">
            <a:noAutofit/>
          </a:bodyPr>
          <a:lstStyle>
            <a:lvl1pPr marL="0" indent="0">
              <a:buFont typeface="Arial" panose="020B0604020202020204" pitchFamily="34" charset="0"/>
              <a:buNone/>
              <a:defRPr sz="4400" b="1"/>
            </a:lvl1pPr>
            <a:lvl2pPr marL="800100" indent="-342900">
              <a:buFont typeface="Arial" panose="020B0604020202020204" pitchFamily="34" charset="0"/>
              <a:buChar char="•"/>
              <a:defRPr sz="1600"/>
            </a:lvl2pPr>
            <a:lvl3pPr marL="1257300" indent="-342900">
              <a:buFont typeface="Arial" panose="020B0604020202020204" pitchFamily="34" charset="0"/>
              <a:buChar char="•"/>
              <a:defRPr sz="1600"/>
            </a:lvl3pPr>
            <a:lvl4pPr marL="1714500" indent="-342900">
              <a:buFont typeface="Arial" panose="020B0604020202020204" pitchFamily="34" charset="0"/>
              <a:buChar char="•"/>
              <a:defRPr sz="1600"/>
            </a:lvl4pPr>
            <a:lvl5pPr marL="2171700" indent="-342900">
              <a:buFont typeface="Arial" panose="020B0604020202020204" pitchFamily="34" charset="0"/>
              <a:buChar char="•"/>
              <a:defRPr sz="1600"/>
            </a:lvl5pPr>
          </a:lstStyle>
          <a:p>
            <a:pPr lvl="0"/>
            <a:r>
              <a:rPr lang="en-US" dirty="0"/>
              <a:t>“</a:t>
            </a:r>
          </a:p>
        </p:txBody>
      </p:sp>
      <p:sp>
        <p:nvSpPr>
          <p:cNvPr id="11" name="Text Placeholder 10">
            <a:extLst>
              <a:ext uri="{FF2B5EF4-FFF2-40B4-BE49-F238E27FC236}">
                <a16:creationId xmlns:a16="http://schemas.microsoft.com/office/drawing/2014/main" id="{AD60F032-D1DB-4C88-8A38-4AA938C17079}"/>
              </a:ext>
            </a:extLst>
          </p:cNvPr>
          <p:cNvSpPr>
            <a:spLocks noGrp="1"/>
          </p:cNvSpPr>
          <p:nvPr>
            <p:ph type="body" sz="quarter" idx="14" hasCustomPrompt="1"/>
          </p:nvPr>
        </p:nvSpPr>
        <p:spPr>
          <a:xfrm>
            <a:off x="619759" y="4798822"/>
            <a:ext cx="356616" cy="905256"/>
          </a:xfrm>
        </p:spPr>
        <p:txBody>
          <a:bodyPr anchor="t">
            <a:noAutofit/>
          </a:bodyPr>
          <a:lstStyle>
            <a:lvl1pPr marL="0" indent="0">
              <a:buFont typeface="Arial" panose="020B0604020202020204" pitchFamily="34" charset="0"/>
              <a:buNone/>
              <a:defRPr sz="4400" b="1"/>
            </a:lvl1pPr>
          </a:lstStyle>
          <a:p>
            <a:pPr lvl="0"/>
            <a:r>
              <a:rPr lang="en-US" dirty="0"/>
              <a:t>“</a:t>
            </a:r>
          </a:p>
        </p:txBody>
      </p:sp>
      <p:sp>
        <p:nvSpPr>
          <p:cNvPr id="4" name="Text Placeholder 3">
            <a:extLst>
              <a:ext uri="{FF2B5EF4-FFF2-40B4-BE49-F238E27FC236}">
                <a16:creationId xmlns:a16="http://schemas.microsoft.com/office/drawing/2014/main" id="{A12C2324-B949-40EB-B9E8-4B0B197C4204}"/>
              </a:ext>
            </a:extLst>
          </p:cNvPr>
          <p:cNvSpPr>
            <a:spLocks noGrp="1"/>
          </p:cNvSpPr>
          <p:nvPr>
            <p:ph type="body" sz="quarter" idx="15" hasCustomPrompt="1"/>
          </p:nvPr>
        </p:nvSpPr>
        <p:spPr>
          <a:xfrm>
            <a:off x="619759" y="3124200"/>
            <a:ext cx="356616" cy="905256"/>
          </a:xfrm>
        </p:spPr>
        <p:txBody>
          <a:bodyPr anchor="t">
            <a:noAutofit/>
          </a:bodyPr>
          <a:lstStyle>
            <a:lvl1pPr marL="0" indent="0">
              <a:buFont typeface="Arial" panose="020B0604020202020204" pitchFamily="34" charset="0"/>
              <a:buNone/>
              <a:defRPr sz="4400" b="1"/>
            </a:lvl1pPr>
          </a:lstStyle>
          <a:p>
            <a:pPr lvl="0"/>
            <a:r>
              <a:rPr lang="en-US" dirty="0"/>
              <a:t>“</a:t>
            </a:r>
          </a:p>
        </p:txBody>
      </p:sp>
      <p:sp>
        <p:nvSpPr>
          <p:cNvPr id="10" name="Text Placeholder 9">
            <a:extLst>
              <a:ext uri="{FF2B5EF4-FFF2-40B4-BE49-F238E27FC236}">
                <a16:creationId xmlns:a16="http://schemas.microsoft.com/office/drawing/2014/main" id="{2ED8B4E8-1B21-414C-84E4-3229331BAEF2}"/>
              </a:ext>
            </a:extLst>
          </p:cNvPr>
          <p:cNvSpPr>
            <a:spLocks noGrp="1"/>
          </p:cNvSpPr>
          <p:nvPr>
            <p:ph type="body" sz="quarter" idx="16" hasCustomPrompt="1"/>
          </p:nvPr>
        </p:nvSpPr>
        <p:spPr>
          <a:xfrm>
            <a:off x="894078" y="1600200"/>
            <a:ext cx="8249921" cy="1252728"/>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TESTIMONIAL]” – [INSERT CLIENT’S NAME]</a:t>
            </a:r>
          </a:p>
        </p:txBody>
      </p:sp>
      <p:sp>
        <p:nvSpPr>
          <p:cNvPr id="15" name="Text Placeholder 14">
            <a:extLst>
              <a:ext uri="{FF2B5EF4-FFF2-40B4-BE49-F238E27FC236}">
                <a16:creationId xmlns:a16="http://schemas.microsoft.com/office/drawing/2014/main" id="{CBD047EF-3324-4872-A786-BBCBD5A37A50}"/>
              </a:ext>
            </a:extLst>
          </p:cNvPr>
          <p:cNvSpPr>
            <a:spLocks noGrp="1"/>
          </p:cNvSpPr>
          <p:nvPr>
            <p:ph type="body" sz="quarter" idx="18" hasCustomPrompt="1"/>
          </p:nvPr>
        </p:nvSpPr>
        <p:spPr>
          <a:xfrm>
            <a:off x="894078" y="3238500"/>
            <a:ext cx="8249921" cy="1252728"/>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TESTIMONIAL]” – [INSERT CLIENT’S NAME]</a:t>
            </a:r>
          </a:p>
        </p:txBody>
      </p:sp>
      <p:sp>
        <p:nvSpPr>
          <p:cNvPr id="17" name="Text Placeholder 16">
            <a:extLst>
              <a:ext uri="{FF2B5EF4-FFF2-40B4-BE49-F238E27FC236}">
                <a16:creationId xmlns:a16="http://schemas.microsoft.com/office/drawing/2014/main" id="{5E2A3D40-1ED7-4C77-83B2-A3D1C598D702}"/>
              </a:ext>
            </a:extLst>
          </p:cNvPr>
          <p:cNvSpPr>
            <a:spLocks noGrp="1"/>
          </p:cNvSpPr>
          <p:nvPr>
            <p:ph type="body" sz="quarter" idx="19" hasCustomPrompt="1"/>
          </p:nvPr>
        </p:nvSpPr>
        <p:spPr>
          <a:xfrm>
            <a:off x="894078" y="4919472"/>
            <a:ext cx="8249921" cy="1252728"/>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TESTIMONIAL]” – [INSERT CLIENT’S NAME]</a:t>
            </a:r>
          </a:p>
        </p:txBody>
      </p:sp>
      <p:sp>
        <p:nvSpPr>
          <p:cNvPr id="5" name="Picture Placeholder 4">
            <a:extLst>
              <a:ext uri="{FF2B5EF4-FFF2-40B4-BE49-F238E27FC236}">
                <a16:creationId xmlns:a16="http://schemas.microsoft.com/office/drawing/2014/main" id="{C724C379-2B78-4820-B725-C11CF7FBE3AA}"/>
              </a:ext>
            </a:extLst>
          </p:cNvPr>
          <p:cNvSpPr>
            <a:spLocks noGrp="1"/>
          </p:cNvSpPr>
          <p:nvPr>
            <p:ph type="pic" sz="quarter" idx="20"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Tree>
    <p:extLst>
      <p:ext uri="{BB962C8B-B14F-4D97-AF65-F5344CB8AC3E}">
        <p14:creationId xmlns:p14="http://schemas.microsoft.com/office/powerpoint/2010/main" val="2809274634"/>
      </p:ext>
    </p:extLst>
  </p:cSld>
  <p:clrMapOvr>
    <a:masterClrMapping/>
  </p:clrMapOvr>
  <p:extLst>
    <p:ext uri="{DCECCB84-F9BA-43D5-87BE-67443E8EF086}">
      <p15:sldGuideLst xmlns:p15="http://schemas.microsoft.com/office/powerpoint/2012/main">
        <p15:guide id="1" orient="horz" pos="936">
          <p15:clr>
            <a:srgbClr val="FBAE40"/>
          </p15:clr>
        </p15:guide>
        <p15:guide id="2" orient="horz" pos="3888">
          <p15:clr>
            <a:srgbClr val="FBAE40"/>
          </p15:clr>
        </p15:guide>
        <p15:guide id="3" orient="horz" pos="1008" userDrawn="1">
          <p15:clr>
            <a:srgbClr val="FBAE40"/>
          </p15:clr>
        </p15:guide>
        <p15:guide id="4" orient="horz" pos="20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6: The Home Selling 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4318-AF1F-44B3-9C67-73103640D727}"/>
              </a:ext>
            </a:extLst>
          </p:cNvPr>
          <p:cNvSpPr>
            <a:spLocks noGrp="1"/>
          </p:cNvSpPr>
          <p:nvPr>
            <p:ph type="title" hasCustomPrompt="1"/>
          </p:nvPr>
        </p:nvSpPr>
        <p:spPr/>
        <p:txBody>
          <a:bodyPr/>
          <a:lstStyle>
            <a:lvl1pPr>
              <a:defRPr/>
            </a:lvl1pPr>
          </a:lstStyle>
          <a:p>
            <a:r>
              <a:rPr lang="en-US" sz="3600" b="1" dirty="0">
                <a:ln w="0"/>
                <a:effectLst>
                  <a:outerShdw blurRad="38100" dist="19050" dir="2700000" algn="tl" rotWithShape="0">
                    <a:schemeClr val="dk1">
                      <a:alpha val="40000"/>
                    </a:schemeClr>
                  </a:outerShdw>
                </a:effectLst>
              </a:rPr>
              <a:t>The Home Selling Process</a:t>
            </a:r>
            <a:endParaRPr lang="en-US" dirty="0"/>
          </a:p>
        </p:txBody>
      </p:sp>
      <p:sp>
        <p:nvSpPr>
          <p:cNvPr id="12" name="Picture Placeholder 5">
            <a:extLst>
              <a:ext uri="{FF2B5EF4-FFF2-40B4-BE49-F238E27FC236}">
                <a16:creationId xmlns:a16="http://schemas.microsoft.com/office/drawing/2014/main" id="{3CCCE33A-7EF2-4FA5-9AA1-22FA04461BE3}"/>
              </a:ext>
            </a:extLst>
          </p:cNvPr>
          <p:cNvSpPr>
            <a:spLocks noGrp="1"/>
          </p:cNvSpPr>
          <p:nvPr>
            <p:ph type="pic" sz="quarter" idx="21"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Tree>
    <p:extLst>
      <p:ext uri="{BB962C8B-B14F-4D97-AF65-F5344CB8AC3E}">
        <p14:creationId xmlns:p14="http://schemas.microsoft.com/office/powerpoint/2010/main" val="3310468562"/>
      </p:ext>
    </p:extLst>
  </p:cSld>
  <p:clrMapOvr>
    <a:masterClrMapping/>
  </p:clrMapOvr>
  <p:extLst>
    <p:ext uri="{DCECCB84-F9BA-43D5-87BE-67443E8EF086}">
      <p15:sldGuideLst xmlns:p15="http://schemas.microsoft.com/office/powerpoint/2012/main">
        <p15:guide id="1" orient="horz" pos="936">
          <p15:clr>
            <a:srgbClr val="FBAE40"/>
          </p15:clr>
        </p15:guide>
        <p15:guide id="2" orient="horz" pos="3888">
          <p15:clr>
            <a:srgbClr val="FBAE40"/>
          </p15:clr>
        </p15:guide>
        <p15:guide id="3" orient="horz" pos="1008">
          <p15:clr>
            <a:srgbClr val="FBAE40"/>
          </p15:clr>
        </p15:guide>
        <p15:guide id="4" orient="horz" pos="20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7: Recent Home Sales 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4318-AF1F-44B3-9C67-73103640D727}"/>
              </a:ext>
            </a:extLst>
          </p:cNvPr>
          <p:cNvSpPr>
            <a:spLocks noGrp="1"/>
          </p:cNvSpPr>
          <p:nvPr>
            <p:ph type="title" hasCustomPrompt="1"/>
          </p:nvPr>
        </p:nvSpPr>
        <p:spPr/>
        <p:txBody>
          <a:bodyPr/>
          <a:lstStyle>
            <a:lvl1pPr>
              <a:defRPr/>
            </a:lvl1pPr>
          </a:lstStyle>
          <a:p>
            <a:r>
              <a:rPr lang="en-US" dirty="0"/>
              <a:t>Recent Home Sales in [NEIGHBORHOOD]</a:t>
            </a:r>
          </a:p>
        </p:txBody>
      </p:sp>
      <p:sp>
        <p:nvSpPr>
          <p:cNvPr id="10" name="Text Placeholder 9">
            <a:extLst>
              <a:ext uri="{FF2B5EF4-FFF2-40B4-BE49-F238E27FC236}">
                <a16:creationId xmlns:a16="http://schemas.microsoft.com/office/drawing/2014/main" id="{2ED8B4E8-1B21-414C-84E4-3229331BAEF2}"/>
              </a:ext>
            </a:extLst>
          </p:cNvPr>
          <p:cNvSpPr>
            <a:spLocks noGrp="1"/>
          </p:cNvSpPr>
          <p:nvPr>
            <p:ph type="body" sz="quarter" idx="16" hasCustomPrompt="1"/>
          </p:nvPr>
        </p:nvSpPr>
        <p:spPr>
          <a:xfrm>
            <a:off x="609600" y="5897880"/>
            <a:ext cx="2743200" cy="274320"/>
          </a:xfrm>
        </p:spPr>
        <p:txBody>
          <a:bodyPr anchor="ctr">
            <a:noAutofit/>
          </a:bodyPr>
          <a:lstStyle>
            <a:lvl1pPr marL="0" indent="0">
              <a:buFont typeface="Arial" panose="020B0604020202020204" pitchFamily="34" charset="0"/>
              <a:buNone/>
              <a:defRPr sz="1300"/>
            </a:lvl1pPr>
          </a:lstStyle>
          <a:p>
            <a:pPr lvl="0"/>
            <a:r>
              <a:rPr lang="en-US" dirty="0"/>
              <a:t>[DATE SOLD]</a:t>
            </a:r>
          </a:p>
        </p:txBody>
      </p:sp>
      <p:sp>
        <p:nvSpPr>
          <p:cNvPr id="15" name="Text Placeholder 14">
            <a:extLst>
              <a:ext uri="{FF2B5EF4-FFF2-40B4-BE49-F238E27FC236}">
                <a16:creationId xmlns:a16="http://schemas.microsoft.com/office/drawing/2014/main" id="{CBD047EF-3324-4872-A786-BBCBD5A37A50}"/>
              </a:ext>
            </a:extLst>
          </p:cNvPr>
          <p:cNvSpPr>
            <a:spLocks noGrp="1"/>
          </p:cNvSpPr>
          <p:nvPr>
            <p:ph type="body" sz="quarter" idx="18" hasCustomPrompt="1"/>
          </p:nvPr>
        </p:nvSpPr>
        <p:spPr>
          <a:xfrm>
            <a:off x="609600" y="5602922"/>
            <a:ext cx="2743200" cy="274320"/>
          </a:xfrm>
        </p:spPr>
        <p:txBody>
          <a:bodyPr anchor="ctr">
            <a:normAutofit/>
          </a:bodyPr>
          <a:lstStyle>
            <a:lvl1pPr marL="0" indent="0">
              <a:buFont typeface="Arial" panose="020B0604020202020204" pitchFamily="34" charset="0"/>
              <a:buNone/>
              <a:defRPr sz="1400"/>
            </a:lvl1pPr>
          </a:lstStyle>
          <a:p>
            <a:pPr lvl="0"/>
            <a:r>
              <a:rPr lang="en-US" dirty="0"/>
              <a:t>Date Sold:</a:t>
            </a:r>
          </a:p>
        </p:txBody>
      </p:sp>
      <p:sp>
        <p:nvSpPr>
          <p:cNvPr id="17" name="Text Placeholder 16">
            <a:extLst>
              <a:ext uri="{FF2B5EF4-FFF2-40B4-BE49-F238E27FC236}">
                <a16:creationId xmlns:a16="http://schemas.microsoft.com/office/drawing/2014/main" id="{5E2A3D40-1ED7-4C77-83B2-A3D1C598D702}"/>
              </a:ext>
            </a:extLst>
          </p:cNvPr>
          <p:cNvSpPr>
            <a:spLocks noGrp="1"/>
          </p:cNvSpPr>
          <p:nvPr>
            <p:ph type="body" sz="quarter" idx="19" hasCustomPrompt="1"/>
          </p:nvPr>
        </p:nvSpPr>
        <p:spPr>
          <a:xfrm>
            <a:off x="609600" y="5287963"/>
            <a:ext cx="2743200" cy="274320"/>
          </a:xfrm>
        </p:spPr>
        <p:txBody>
          <a:bodyPr anchor="ctr">
            <a:noAutofit/>
          </a:bodyPr>
          <a:lstStyle>
            <a:lvl1pPr marL="0" indent="0">
              <a:buFont typeface="Arial" panose="020B0604020202020204" pitchFamily="34" charset="0"/>
              <a:buNone/>
              <a:defRPr sz="1300"/>
            </a:lvl1pPr>
          </a:lstStyle>
          <a:p>
            <a:pPr lvl="0"/>
            <a:r>
              <a:rPr lang="en-US" dirty="0"/>
              <a:t>[DAYS ON MARKET]</a:t>
            </a:r>
          </a:p>
        </p:txBody>
      </p:sp>
      <p:sp>
        <p:nvSpPr>
          <p:cNvPr id="19" name="Text Placeholder 18">
            <a:extLst>
              <a:ext uri="{FF2B5EF4-FFF2-40B4-BE49-F238E27FC236}">
                <a16:creationId xmlns:a16="http://schemas.microsoft.com/office/drawing/2014/main" id="{4CE44CE0-5704-4247-9D2A-B09EF7E24885}"/>
              </a:ext>
            </a:extLst>
          </p:cNvPr>
          <p:cNvSpPr>
            <a:spLocks noGrp="1"/>
          </p:cNvSpPr>
          <p:nvPr>
            <p:ph type="body" sz="quarter" idx="20" hasCustomPrompt="1"/>
          </p:nvPr>
        </p:nvSpPr>
        <p:spPr>
          <a:xfrm>
            <a:off x="609600" y="3622040"/>
            <a:ext cx="2743200" cy="365760"/>
          </a:xfrm>
        </p:spPr>
        <p:txBody>
          <a:bodyPr anchor="ctr"/>
          <a:lstStyle>
            <a:lvl1pPr marL="0" indent="0">
              <a:buFont typeface="Arial" panose="020B0604020202020204" pitchFamily="34" charset="0"/>
              <a:buNone/>
              <a:defRPr b="1"/>
            </a:lvl1pPr>
            <a:lvl5pPr>
              <a:defRPr/>
            </a:lvl5pPr>
          </a:lstStyle>
          <a:p>
            <a:pPr lvl="0"/>
            <a:r>
              <a:rPr lang="en-US" dirty="0"/>
              <a:t>12345 Main Street</a:t>
            </a:r>
          </a:p>
        </p:txBody>
      </p:sp>
      <p:sp>
        <p:nvSpPr>
          <p:cNvPr id="21" name="Text Placeholder 20">
            <a:extLst>
              <a:ext uri="{FF2B5EF4-FFF2-40B4-BE49-F238E27FC236}">
                <a16:creationId xmlns:a16="http://schemas.microsoft.com/office/drawing/2014/main" id="{9EF72608-EED6-456C-8388-A7968BF28B09}"/>
              </a:ext>
            </a:extLst>
          </p:cNvPr>
          <p:cNvSpPr>
            <a:spLocks noGrp="1"/>
          </p:cNvSpPr>
          <p:nvPr>
            <p:ph type="body" sz="quarter" idx="21" hasCustomPrompt="1"/>
          </p:nvPr>
        </p:nvSpPr>
        <p:spPr>
          <a:xfrm>
            <a:off x="609600" y="4008120"/>
            <a:ext cx="2743200" cy="274320"/>
          </a:xfrm>
        </p:spPr>
        <p:txBody>
          <a:bodyPr anchor="ctr">
            <a:noAutofit/>
          </a:bodyPr>
          <a:lstStyle>
            <a:lvl1pPr marL="0" indent="0">
              <a:buFont typeface="Arial" panose="020B0604020202020204" pitchFamily="34" charset="0"/>
              <a:buNone/>
              <a:defRPr sz="1400"/>
            </a:lvl1pPr>
          </a:lstStyle>
          <a:p>
            <a:pPr lvl="0"/>
            <a:r>
              <a:rPr lang="en-US" dirty="0"/>
              <a:t>Springfield, USA 99999</a:t>
            </a:r>
          </a:p>
        </p:txBody>
      </p:sp>
      <p:sp>
        <p:nvSpPr>
          <p:cNvPr id="23" name="Text Placeholder 22">
            <a:extLst>
              <a:ext uri="{FF2B5EF4-FFF2-40B4-BE49-F238E27FC236}">
                <a16:creationId xmlns:a16="http://schemas.microsoft.com/office/drawing/2014/main" id="{D6C28A9F-8765-4053-8591-202020C2978E}"/>
              </a:ext>
            </a:extLst>
          </p:cNvPr>
          <p:cNvSpPr>
            <a:spLocks noGrp="1"/>
          </p:cNvSpPr>
          <p:nvPr>
            <p:ph type="body" sz="quarter" idx="22" hasCustomPrompt="1"/>
          </p:nvPr>
        </p:nvSpPr>
        <p:spPr>
          <a:xfrm>
            <a:off x="609600" y="4383722"/>
            <a:ext cx="2743200" cy="274320"/>
          </a:xfrm>
        </p:spPr>
        <p:txBody>
          <a:bodyPr anchor="ctr"/>
          <a:lstStyle>
            <a:lvl1pPr marL="0" indent="0">
              <a:buFont typeface="Arial" panose="020B0604020202020204" pitchFamily="34" charset="0"/>
              <a:buNone/>
              <a:defRPr sz="1400"/>
            </a:lvl1pPr>
          </a:lstStyle>
          <a:p>
            <a:pPr lvl="0"/>
            <a:r>
              <a:rPr lang="en-US" dirty="0"/>
              <a:t>Listing Price vs. Sold Price:</a:t>
            </a:r>
          </a:p>
        </p:txBody>
      </p:sp>
      <p:sp>
        <p:nvSpPr>
          <p:cNvPr id="25" name="Text Placeholder 24">
            <a:extLst>
              <a:ext uri="{FF2B5EF4-FFF2-40B4-BE49-F238E27FC236}">
                <a16:creationId xmlns:a16="http://schemas.microsoft.com/office/drawing/2014/main" id="{7B5D30C6-7EEC-4462-9A7A-0D03ECD1683F}"/>
              </a:ext>
            </a:extLst>
          </p:cNvPr>
          <p:cNvSpPr>
            <a:spLocks noGrp="1"/>
          </p:cNvSpPr>
          <p:nvPr>
            <p:ph type="body" sz="quarter" idx="23" hasCustomPrompt="1"/>
          </p:nvPr>
        </p:nvSpPr>
        <p:spPr>
          <a:xfrm>
            <a:off x="609600" y="4679315"/>
            <a:ext cx="2743200" cy="274320"/>
          </a:xfrm>
        </p:spPr>
        <p:txBody>
          <a:bodyPr anchor="ctr">
            <a:normAutofit/>
          </a:bodyPr>
          <a:lstStyle>
            <a:lvl1pPr marL="0" indent="0">
              <a:buFont typeface="Arial" panose="020B0604020202020204" pitchFamily="34" charset="0"/>
              <a:buNone/>
              <a:defRPr sz="1300"/>
            </a:lvl1pPr>
          </a:lstStyle>
          <a:p>
            <a:pPr lvl="0"/>
            <a:r>
              <a:rPr lang="en-US" dirty="0"/>
              <a:t>[LISTING/SOLD PRICE]</a:t>
            </a:r>
          </a:p>
        </p:txBody>
      </p:sp>
      <p:sp>
        <p:nvSpPr>
          <p:cNvPr id="27" name="Text Placeholder 26">
            <a:extLst>
              <a:ext uri="{FF2B5EF4-FFF2-40B4-BE49-F238E27FC236}">
                <a16:creationId xmlns:a16="http://schemas.microsoft.com/office/drawing/2014/main" id="{4B08E5FD-F21C-4471-A3F5-6AC6C4737CF5}"/>
              </a:ext>
            </a:extLst>
          </p:cNvPr>
          <p:cNvSpPr>
            <a:spLocks noGrp="1"/>
          </p:cNvSpPr>
          <p:nvPr>
            <p:ph type="body" sz="quarter" idx="24" hasCustomPrompt="1"/>
          </p:nvPr>
        </p:nvSpPr>
        <p:spPr>
          <a:xfrm>
            <a:off x="609600" y="4993322"/>
            <a:ext cx="2743200" cy="274320"/>
          </a:xfrm>
        </p:spPr>
        <p:txBody>
          <a:bodyPr anchor="ctr">
            <a:normAutofit/>
          </a:bodyPr>
          <a:lstStyle>
            <a:lvl1pPr marL="0" indent="0">
              <a:buFont typeface="Arial" panose="020B0604020202020204" pitchFamily="34" charset="0"/>
              <a:buNone/>
              <a:defRPr sz="1400"/>
            </a:lvl1pPr>
          </a:lstStyle>
          <a:p>
            <a:pPr lvl="0"/>
            <a:r>
              <a:rPr lang="en-US" dirty="0"/>
              <a:t>Days on Market:</a:t>
            </a:r>
          </a:p>
        </p:txBody>
      </p:sp>
      <p:sp>
        <p:nvSpPr>
          <p:cNvPr id="5" name="Picture Placeholder 4">
            <a:extLst>
              <a:ext uri="{FF2B5EF4-FFF2-40B4-BE49-F238E27FC236}">
                <a16:creationId xmlns:a16="http://schemas.microsoft.com/office/drawing/2014/main" id="{1D1AE291-6EA1-451B-83E6-3FB8199A27F0}"/>
              </a:ext>
            </a:extLst>
          </p:cNvPr>
          <p:cNvSpPr>
            <a:spLocks noGrp="1"/>
          </p:cNvSpPr>
          <p:nvPr>
            <p:ph type="pic" sz="quarter" idx="25" hasCustomPrompt="1"/>
          </p:nvPr>
        </p:nvSpPr>
        <p:spPr>
          <a:xfrm>
            <a:off x="609600" y="1485900"/>
            <a:ext cx="2743200" cy="2057400"/>
          </a:xfrm>
        </p:spPr>
        <p:txBody>
          <a:bodyPr/>
          <a:lstStyle>
            <a:lvl1pPr algn="ctr">
              <a:defRPr/>
            </a:lvl1pPr>
          </a:lstStyle>
          <a:p>
            <a:r>
              <a:rPr lang="en-US" dirty="0"/>
              <a:t>[LISTING PHOTO]</a:t>
            </a:r>
          </a:p>
        </p:txBody>
      </p:sp>
      <p:sp>
        <p:nvSpPr>
          <p:cNvPr id="41" name="Text Placeholder 9">
            <a:extLst>
              <a:ext uri="{FF2B5EF4-FFF2-40B4-BE49-F238E27FC236}">
                <a16:creationId xmlns:a16="http://schemas.microsoft.com/office/drawing/2014/main" id="{D662471C-9F90-4078-A78C-32A4D0656EE1}"/>
              </a:ext>
            </a:extLst>
          </p:cNvPr>
          <p:cNvSpPr>
            <a:spLocks noGrp="1"/>
          </p:cNvSpPr>
          <p:nvPr>
            <p:ph type="body" sz="quarter" idx="26" hasCustomPrompt="1"/>
          </p:nvPr>
        </p:nvSpPr>
        <p:spPr>
          <a:xfrm>
            <a:off x="6400800" y="5897880"/>
            <a:ext cx="2743200" cy="274320"/>
          </a:xfrm>
        </p:spPr>
        <p:txBody>
          <a:bodyPr anchor="ctr">
            <a:noAutofit/>
          </a:bodyPr>
          <a:lstStyle>
            <a:lvl1pPr marL="0" indent="0">
              <a:buFont typeface="Arial" panose="020B0604020202020204" pitchFamily="34" charset="0"/>
              <a:buNone/>
              <a:defRPr sz="1300"/>
            </a:lvl1pPr>
          </a:lstStyle>
          <a:p>
            <a:pPr lvl="0"/>
            <a:r>
              <a:rPr lang="en-US" dirty="0"/>
              <a:t>[DATE SOLD]</a:t>
            </a:r>
          </a:p>
        </p:txBody>
      </p:sp>
      <p:sp>
        <p:nvSpPr>
          <p:cNvPr id="42" name="Text Placeholder 14">
            <a:extLst>
              <a:ext uri="{FF2B5EF4-FFF2-40B4-BE49-F238E27FC236}">
                <a16:creationId xmlns:a16="http://schemas.microsoft.com/office/drawing/2014/main" id="{AC5CC036-0A86-45D0-8B94-CE56702FE1E4}"/>
              </a:ext>
            </a:extLst>
          </p:cNvPr>
          <p:cNvSpPr>
            <a:spLocks noGrp="1"/>
          </p:cNvSpPr>
          <p:nvPr>
            <p:ph type="body" sz="quarter" idx="27" hasCustomPrompt="1"/>
          </p:nvPr>
        </p:nvSpPr>
        <p:spPr>
          <a:xfrm>
            <a:off x="6400800" y="5602922"/>
            <a:ext cx="2743200" cy="274320"/>
          </a:xfrm>
        </p:spPr>
        <p:txBody>
          <a:bodyPr anchor="ctr">
            <a:normAutofit/>
          </a:bodyPr>
          <a:lstStyle>
            <a:lvl1pPr marL="0" indent="0">
              <a:buFont typeface="Arial" panose="020B0604020202020204" pitchFamily="34" charset="0"/>
              <a:buNone/>
              <a:defRPr sz="1400"/>
            </a:lvl1pPr>
          </a:lstStyle>
          <a:p>
            <a:pPr lvl="0"/>
            <a:r>
              <a:rPr lang="en-US" dirty="0"/>
              <a:t>Date Sold:</a:t>
            </a:r>
          </a:p>
        </p:txBody>
      </p:sp>
      <p:sp>
        <p:nvSpPr>
          <p:cNvPr id="43" name="Text Placeholder 16">
            <a:extLst>
              <a:ext uri="{FF2B5EF4-FFF2-40B4-BE49-F238E27FC236}">
                <a16:creationId xmlns:a16="http://schemas.microsoft.com/office/drawing/2014/main" id="{43DB18DC-0E8D-468D-B456-42DDEEFCF460}"/>
              </a:ext>
            </a:extLst>
          </p:cNvPr>
          <p:cNvSpPr>
            <a:spLocks noGrp="1"/>
          </p:cNvSpPr>
          <p:nvPr>
            <p:ph type="body" sz="quarter" idx="28" hasCustomPrompt="1"/>
          </p:nvPr>
        </p:nvSpPr>
        <p:spPr>
          <a:xfrm>
            <a:off x="6400800" y="5287963"/>
            <a:ext cx="2743200" cy="274320"/>
          </a:xfrm>
        </p:spPr>
        <p:txBody>
          <a:bodyPr anchor="ctr">
            <a:noAutofit/>
          </a:bodyPr>
          <a:lstStyle>
            <a:lvl1pPr marL="0" indent="0">
              <a:buFont typeface="Arial" panose="020B0604020202020204" pitchFamily="34" charset="0"/>
              <a:buNone/>
              <a:defRPr sz="1300"/>
            </a:lvl1pPr>
          </a:lstStyle>
          <a:p>
            <a:pPr lvl="0"/>
            <a:r>
              <a:rPr lang="en-US" dirty="0"/>
              <a:t>[DAYS ON MARKET]</a:t>
            </a:r>
          </a:p>
        </p:txBody>
      </p:sp>
      <p:sp>
        <p:nvSpPr>
          <p:cNvPr id="44" name="Text Placeholder 18">
            <a:extLst>
              <a:ext uri="{FF2B5EF4-FFF2-40B4-BE49-F238E27FC236}">
                <a16:creationId xmlns:a16="http://schemas.microsoft.com/office/drawing/2014/main" id="{0C179159-9AD9-4127-A72D-07CC332E67F9}"/>
              </a:ext>
            </a:extLst>
          </p:cNvPr>
          <p:cNvSpPr>
            <a:spLocks noGrp="1"/>
          </p:cNvSpPr>
          <p:nvPr>
            <p:ph type="body" sz="quarter" idx="29" hasCustomPrompt="1"/>
          </p:nvPr>
        </p:nvSpPr>
        <p:spPr>
          <a:xfrm>
            <a:off x="6400800" y="3622040"/>
            <a:ext cx="2743200" cy="365760"/>
          </a:xfrm>
        </p:spPr>
        <p:txBody>
          <a:bodyPr anchor="ctr"/>
          <a:lstStyle>
            <a:lvl1pPr marL="0" indent="0">
              <a:buFont typeface="Arial" panose="020B0604020202020204" pitchFamily="34" charset="0"/>
              <a:buNone/>
              <a:defRPr b="1"/>
            </a:lvl1pPr>
            <a:lvl5pPr>
              <a:defRPr/>
            </a:lvl5pPr>
          </a:lstStyle>
          <a:p>
            <a:pPr lvl="0"/>
            <a:r>
              <a:rPr lang="en-US" dirty="0"/>
              <a:t>12345 Main Street</a:t>
            </a:r>
          </a:p>
        </p:txBody>
      </p:sp>
      <p:sp>
        <p:nvSpPr>
          <p:cNvPr id="45" name="Text Placeholder 20">
            <a:extLst>
              <a:ext uri="{FF2B5EF4-FFF2-40B4-BE49-F238E27FC236}">
                <a16:creationId xmlns:a16="http://schemas.microsoft.com/office/drawing/2014/main" id="{B0DE4004-2D5A-46EE-A6D4-7F257D9BFE77}"/>
              </a:ext>
            </a:extLst>
          </p:cNvPr>
          <p:cNvSpPr>
            <a:spLocks noGrp="1"/>
          </p:cNvSpPr>
          <p:nvPr>
            <p:ph type="body" sz="quarter" idx="30" hasCustomPrompt="1"/>
          </p:nvPr>
        </p:nvSpPr>
        <p:spPr>
          <a:xfrm>
            <a:off x="6400800" y="4008120"/>
            <a:ext cx="2743200" cy="274320"/>
          </a:xfrm>
        </p:spPr>
        <p:txBody>
          <a:bodyPr anchor="ctr">
            <a:noAutofit/>
          </a:bodyPr>
          <a:lstStyle>
            <a:lvl1pPr marL="0" indent="0">
              <a:buFont typeface="Arial" panose="020B0604020202020204" pitchFamily="34" charset="0"/>
              <a:buNone/>
              <a:defRPr sz="1400"/>
            </a:lvl1pPr>
          </a:lstStyle>
          <a:p>
            <a:pPr lvl="0"/>
            <a:r>
              <a:rPr lang="en-US" dirty="0"/>
              <a:t>Springfield, USA 99999</a:t>
            </a:r>
          </a:p>
        </p:txBody>
      </p:sp>
      <p:sp>
        <p:nvSpPr>
          <p:cNvPr id="46" name="Text Placeholder 22">
            <a:extLst>
              <a:ext uri="{FF2B5EF4-FFF2-40B4-BE49-F238E27FC236}">
                <a16:creationId xmlns:a16="http://schemas.microsoft.com/office/drawing/2014/main" id="{E8C9A7A6-7CF3-426A-AB14-0125129FC0BF}"/>
              </a:ext>
            </a:extLst>
          </p:cNvPr>
          <p:cNvSpPr>
            <a:spLocks noGrp="1"/>
          </p:cNvSpPr>
          <p:nvPr>
            <p:ph type="body" sz="quarter" idx="31" hasCustomPrompt="1"/>
          </p:nvPr>
        </p:nvSpPr>
        <p:spPr>
          <a:xfrm>
            <a:off x="6400800" y="4383722"/>
            <a:ext cx="2743200" cy="274320"/>
          </a:xfrm>
        </p:spPr>
        <p:txBody>
          <a:bodyPr anchor="ctr"/>
          <a:lstStyle>
            <a:lvl1pPr marL="0" indent="0">
              <a:buFont typeface="Arial" panose="020B0604020202020204" pitchFamily="34" charset="0"/>
              <a:buNone/>
              <a:defRPr sz="1400"/>
            </a:lvl1pPr>
          </a:lstStyle>
          <a:p>
            <a:pPr lvl="0"/>
            <a:r>
              <a:rPr lang="en-US" dirty="0"/>
              <a:t>Listing Price vs. Sold Price:</a:t>
            </a:r>
          </a:p>
        </p:txBody>
      </p:sp>
      <p:sp>
        <p:nvSpPr>
          <p:cNvPr id="47" name="Text Placeholder 24">
            <a:extLst>
              <a:ext uri="{FF2B5EF4-FFF2-40B4-BE49-F238E27FC236}">
                <a16:creationId xmlns:a16="http://schemas.microsoft.com/office/drawing/2014/main" id="{1825FD59-FE0F-470F-881D-2D94BE20A835}"/>
              </a:ext>
            </a:extLst>
          </p:cNvPr>
          <p:cNvSpPr>
            <a:spLocks noGrp="1"/>
          </p:cNvSpPr>
          <p:nvPr>
            <p:ph type="body" sz="quarter" idx="32" hasCustomPrompt="1"/>
          </p:nvPr>
        </p:nvSpPr>
        <p:spPr>
          <a:xfrm>
            <a:off x="6400800" y="4679315"/>
            <a:ext cx="2743200" cy="274320"/>
          </a:xfrm>
        </p:spPr>
        <p:txBody>
          <a:bodyPr anchor="ctr">
            <a:normAutofit/>
          </a:bodyPr>
          <a:lstStyle>
            <a:lvl1pPr marL="0" indent="0">
              <a:buFont typeface="Arial" panose="020B0604020202020204" pitchFamily="34" charset="0"/>
              <a:buNone/>
              <a:defRPr sz="1300"/>
            </a:lvl1pPr>
          </a:lstStyle>
          <a:p>
            <a:pPr lvl="0"/>
            <a:r>
              <a:rPr lang="en-US" dirty="0"/>
              <a:t>[LISTING/SOLD PRICE]</a:t>
            </a:r>
          </a:p>
        </p:txBody>
      </p:sp>
      <p:sp>
        <p:nvSpPr>
          <p:cNvPr id="48" name="Text Placeholder 26">
            <a:extLst>
              <a:ext uri="{FF2B5EF4-FFF2-40B4-BE49-F238E27FC236}">
                <a16:creationId xmlns:a16="http://schemas.microsoft.com/office/drawing/2014/main" id="{5EA3027F-538B-43AA-A774-0991B9B78444}"/>
              </a:ext>
            </a:extLst>
          </p:cNvPr>
          <p:cNvSpPr>
            <a:spLocks noGrp="1"/>
          </p:cNvSpPr>
          <p:nvPr>
            <p:ph type="body" sz="quarter" idx="33" hasCustomPrompt="1"/>
          </p:nvPr>
        </p:nvSpPr>
        <p:spPr>
          <a:xfrm>
            <a:off x="6400800" y="4993322"/>
            <a:ext cx="2743200" cy="274320"/>
          </a:xfrm>
        </p:spPr>
        <p:txBody>
          <a:bodyPr anchor="ctr">
            <a:normAutofit/>
          </a:bodyPr>
          <a:lstStyle>
            <a:lvl1pPr marL="0" indent="0">
              <a:buFont typeface="Arial" panose="020B0604020202020204" pitchFamily="34" charset="0"/>
              <a:buNone/>
              <a:defRPr sz="1400"/>
            </a:lvl1pPr>
          </a:lstStyle>
          <a:p>
            <a:pPr lvl="0"/>
            <a:r>
              <a:rPr lang="en-US" dirty="0"/>
              <a:t>Days on Market:</a:t>
            </a:r>
          </a:p>
        </p:txBody>
      </p:sp>
      <p:sp>
        <p:nvSpPr>
          <p:cNvPr id="49" name="Picture Placeholder 4">
            <a:extLst>
              <a:ext uri="{FF2B5EF4-FFF2-40B4-BE49-F238E27FC236}">
                <a16:creationId xmlns:a16="http://schemas.microsoft.com/office/drawing/2014/main" id="{C3071F07-2AA0-433A-8B2C-E8B1D4968BFB}"/>
              </a:ext>
            </a:extLst>
          </p:cNvPr>
          <p:cNvSpPr>
            <a:spLocks noGrp="1"/>
          </p:cNvSpPr>
          <p:nvPr>
            <p:ph type="pic" sz="quarter" idx="34" hasCustomPrompt="1"/>
          </p:nvPr>
        </p:nvSpPr>
        <p:spPr>
          <a:xfrm>
            <a:off x="6400800" y="1485900"/>
            <a:ext cx="2743200" cy="2057400"/>
          </a:xfrm>
        </p:spPr>
        <p:txBody>
          <a:bodyPr/>
          <a:lstStyle>
            <a:lvl1pPr algn="ctr">
              <a:defRPr/>
            </a:lvl1pPr>
          </a:lstStyle>
          <a:p>
            <a:r>
              <a:rPr lang="en-US" dirty="0"/>
              <a:t>[LISTING PHOTO]</a:t>
            </a:r>
          </a:p>
        </p:txBody>
      </p:sp>
      <p:sp>
        <p:nvSpPr>
          <p:cNvPr id="50" name="Text Placeholder 9">
            <a:extLst>
              <a:ext uri="{FF2B5EF4-FFF2-40B4-BE49-F238E27FC236}">
                <a16:creationId xmlns:a16="http://schemas.microsoft.com/office/drawing/2014/main" id="{3651D41D-C9FE-4340-93CB-4F2D89ADA33D}"/>
              </a:ext>
            </a:extLst>
          </p:cNvPr>
          <p:cNvSpPr>
            <a:spLocks noGrp="1"/>
          </p:cNvSpPr>
          <p:nvPr>
            <p:ph type="body" sz="quarter" idx="35" hasCustomPrompt="1"/>
          </p:nvPr>
        </p:nvSpPr>
        <p:spPr>
          <a:xfrm>
            <a:off x="3505200" y="5897880"/>
            <a:ext cx="2743200" cy="274320"/>
          </a:xfrm>
        </p:spPr>
        <p:txBody>
          <a:bodyPr anchor="ctr">
            <a:noAutofit/>
          </a:bodyPr>
          <a:lstStyle>
            <a:lvl1pPr marL="0" indent="0">
              <a:buFont typeface="Arial" panose="020B0604020202020204" pitchFamily="34" charset="0"/>
              <a:buNone/>
              <a:defRPr sz="1300"/>
            </a:lvl1pPr>
          </a:lstStyle>
          <a:p>
            <a:pPr lvl="0"/>
            <a:r>
              <a:rPr lang="en-US" dirty="0"/>
              <a:t>[DATE SOLD]</a:t>
            </a:r>
          </a:p>
        </p:txBody>
      </p:sp>
      <p:sp>
        <p:nvSpPr>
          <p:cNvPr id="51" name="Text Placeholder 14">
            <a:extLst>
              <a:ext uri="{FF2B5EF4-FFF2-40B4-BE49-F238E27FC236}">
                <a16:creationId xmlns:a16="http://schemas.microsoft.com/office/drawing/2014/main" id="{F14169B4-4D7C-46B6-97FE-DDC7C6FCA4B2}"/>
              </a:ext>
            </a:extLst>
          </p:cNvPr>
          <p:cNvSpPr>
            <a:spLocks noGrp="1"/>
          </p:cNvSpPr>
          <p:nvPr>
            <p:ph type="body" sz="quarter" idx="36" hasCustomPrompt="1"/>
          </p:nvPr>
        </p:nvSpPr>
        <p:spPr>
          <a:xfrm>
            <a:off x="3505200" y="5602922"/>
            <a:ext cx="2743200" cy="274320"/>
          </a:xfrm>
        </p:spPr>
        <p:txBody>
          <a:bodyPr anchor="ctr">
            <a:normAutofit/>
          </a:bodyPr>
          <a:lstStyle>
            <a:lvl1pPr marL="0" indent="0">
              <a:buFont typeface="Arial" panose="020B0604020202020204" pitchFamily="34" charset="0"/>
              <a:buNone/>
              <a:defRPr sz="1400"/>
            </a:lvl1pPr>
          </a:lstStyle>
          <a:p>
            <a:pPr lvl="0"/>
            <a:r>
              <a:rPr lang="en-US" dirty="0"/>
              <a:t>Date Sold:</a:t>
            </a:r>
          </a:p>
        </p:txBody>
      </p:sp>
      <p:sp>
        <p:nvSpPr>
          <p:cNvPr id="52" name="Text Placeholder 16">
            <a:extLst>
              <a:ext uri="{FF2B5EF4-FFF2-40B4-BE49-F238E27FC236}">
                <a16:creationId xmlns:a16="http://schemas.microsoft.com/office/drawing/2014/main" id="{9CAD19A3-AAC4-41BE-B738-4FDF85B21A23}"/>
              </a:ext>
            </a:extLst>
          </p:cNvPr>
          <p:cNvSpPr>
            <a:spLocks noGrp="1"/>
          </p:cNvSpPr>
          <p:nvPr>
            <p:ph type="body" sz="quarter" idx="37" hasCustomPrompt="1"/>
          </p:nvPr>
        </p:nvSpPr>
        <p:spPr>
          <a:xfrm>
            <a:off x="3505200" y="5287963"/>
            <a:ext cx="2743200" cy="274320"/>
          </a:xfrm>
        </p:spPr>
        <p:txBody>
          <a:bodyPr anchor="ctr">
            <a:noAutofit/>
          </a:bodyPr>
          <a:lstStyle>
            <a:lvl1pPr marL="0" indent="0">
              <a:buFont typeface="Arial" panose="020B0604020202020204" pitchFamily="34" charset="0"/>
              <a:buNone/>
              <a:defRPr sz="1300"/>
            </a:lvl1pPr>
          </a:lstStyle>
          <a:p>
            <a:pPr lvl="0"/>
            <a:r>
              <a:rPr lang="en-US" dirty="0"/>
              <a:t>[DAYS ON MARKET]</a:t>
            </a:r>
          </a:p>
        </p:txBody>
      </p:sp>
      <p:sp>
        <p:nvSpPr>
          <p:cNvPr id="53" name="Text Placeholder 18">
            <a:extLst>
              <a:ext uri="{FF2B5EF4-FFF2-40B4-BE49-F238E27FC236}">
                <a16:creationId xmlns:a16="http://schemas.microsoft.com/office/drawing/2014/main" id="{16DC0161-46A8-456B-9A37-E1CDD543A128}"/>
              </a:ext>
            </a:extLst>
          </p:cNvPr>
          <p:cNvSpPr>
            <a:spLocks noGrp="1"/>
          </p:cNvSpPr>
          <p:nvPr>
            <p:ph type="body" sz="quarter" idx="38" hasCustomPrompt="1"/>
          </p:nvPr>
        </p:nvSpPr>
        <p:spPr>
          <a:xfrm>
            <a:off x="3505200" y="3622040"/>
            <a:ext cx="2743200" cy="365760"/>
          </a:xfrm>
        </p:spPr>
        <p:txBody>
          <a:bodyPr anchor="ctr"/>
          <a:lstStyle>
            <a:lvl1pPr marL="0" indent="0">
              <a:buFont typeface="Arial" panose="020B0604020202020204" pitchFamily="34" charset="0"/>
              <a:buNone/>
              <a:defRPr b="1"/>
            </a:lvl1pPr>
            <a:lvl5pPr>
              <a:defRPr/>
            </a:lvl5pPr>
          </a:lstStyle>
          <a:p>
            <a:pPr lvl="0"/>
            <a:r>
              <a:rPr lang="en-US" dirty="0"/>
              <a:t>12345 Main Street</a:t>
            </a:r>
          </a:p>
        </p:txBody>
      </p:sp>
      <p:sp>
        <p:nvSpPr>
          <p:cNvPr id="54" name="Text Placeholder 20">
            <a:extLst>
              <a:ext uri="{FF2B5EF4-FFF2-40B4-BE49-F238E27FC236}">
                <a16:creationId xmlns:a16="http://schemas.microsoft.com/office/drawing/2014/main" id="{F8CFB392-55AB-49F1-B7A3-64D68D5ED5C7}"/>
              </a:ext>
            </a:extLst>
          </p:cNvPr>
          <p:cNvSpPr>
            <a:spLocks noGrp="1"/>
          </p:cNvSpPr>
          <p:nvPr>
            <p:ph type="body" sz="quarter" idx="39" hasCustomPrompt="1"/>
          </p:nvPr>
        </p:nvSpPr>
        <p:spPr>
          <a:xfrm>
            <a:off x="3505200" y="4008120"/>
            <a:ext cx="2743200" cy="274320"/>
          </a:xfrm>
        </p:spPr>
        <p:txBody>
          <a:bodyPr anchor="ctr">
            <a:noAutofit/>
          </a:bodyPr>
          <a:lstStyle>
            <a:lvl1pPr marL="0" indent="0">
              <a:buFont typeface="Arial" panose="020B0604020202020204" pitchFamily="34" charset="0"/>
              <a:buNone/>
              <a:defRPr sz="1400"/>
            </a:lvl1pPr>
          </a:lstStyle>
          <a:p>
            <a:pPr lvl="0"/>
            <a:r>
              <a:rPr lang="en-US" dirty="0"/>
              <a:t>Springfield, USA 99999</a:t>
            </a:r>
          </a:p>
        </p:txBody>
      </p:sp>
      <p:sp>
        <p:nvSpPr>
          <p:cNvPr id="55" name="Text Placeholder 22">
            <a:extLst>
              <a:ext uri="{FF2B5EF4-FFF2-40B4-BE49-F238E27FC236}">
                <a16:creationId xmlns:a16="http://schemas.microsoft.com/office/drawing/2014/main" id="{4D3A27CF-3095-4937-840C-03F374E5A179}"/>
              </a:ext>
            </a:extLst>
          </p:cNvPr>
          <p:cNvSpPr>
            <a:spLocks noGrp="1"/>
          </p:cNvSpPr>
          <p:nvPr>
            <p:ph type="body" sz="quarter" idx="40" hasCustomPrompt="1"/>
          </p:nvPr>
        </p:nvSpPr>
        <p:spPr>
          <a:xfrm>
            <a:off x="3505200" y="4383722"/>
            <a:ext cx="2743200" cy="274320"/>
          </a:xfrm>
        </p:spPr>
        <p:txBody>
          <a:bodyPr anchor="ctr"/>
          <a:lstStyle>
            <a:lvl1pPr marL="0" indent="0">
              <a:buFont typeface="Arial" panose="020B0604020202020204" pitchFamily="34" charset="0"/>
              <a:buNone/>
              <a:defRPr sz="1400"/>
            </a:lvl1pPr>
          </a:lstStyle>
          <a:p>
            <a:pPr lvl="0"/>
            <a:r>
              <a:rPr lang="en-US" dirty="0"/>
              <a:t>Listing Price vs. Sold Price:</a:t>
            </a:r>
          </a:p>
        </p:txBody>
      </p:sp>
      <p:sp>
        <p:nvSpPr>
          <p:cNvPr id="56" name="Text Placeholder 24">
            <a:extLst>
              <a:ext uri="{FF2B5EF4-FFF2-40B4-BE49-F238E27FC236}">
                <a16:creationId xmlns:a16="http://schemas.microsoft.com/office/drawing/2014/main" id="{1CD8309A-663A-4E60-A5EF-E2E971B0D468}"/>
              </a:ext>
            </a:extLst>
          </p:cNvPr>
          <p:cNvSpPr>
            <a:spLocks noGrp="1"/>
          </p:cNvSpPr>
          <p:nvPr>
            <p:ph type="body" sz="quarter" idx="41" hasCustomPrompt="1"/>
          </p:nvPr>
        </p:nvSpPr>
        <p:spPr>
          <a:xfrm>
            <a:off x="3505200" y="4679315"/>
            <a:ext cx="2743200" cy="274320"/>
          </a:xfrm>
        </p:spPr>
        <p:txBody>
          <a:bodyPr anchor="ctr">
            <a:normAutofit/>
          </a:bodyPr>
          <a:lstStyle>
            <a:lvl1pPr marL="0" indent="0">
              <a:buFont typeface="Arial" panose="020B0604020202020204" pitchFamily="34" charset="0"/>
              <a:buNone/>
              <a:defRPr sz="1300"/>
            </a:lvl1pPr>
          </a:lstStyle>
          <a:p>
            <a:pPr lvl="0"/>
            <a:r>
              <a:rPr lang="en-US" dirty="0"/>
              <a:t>[LISTING/SOLD PRICE]</a:t>
            </a:r>
          </a:p>
        </p:txBody>
      </p:sp>
      <p:sp>
        <p:nvSpPr>
          <p:cNvPr id="57" name="Text Placeholder 26">
            <a:extLst>
              <a:ext uri="{FF2B5EF4-FFF2-40B4-BE49-F238E27FC236}">
                <a16:creationId xmlns:a16="http://schemas.microsoft.com/office/drawing/2014/main" id="{83DC9D9C-3206-4F3D-AC30-77F54BBDA28B}"/>
              </a:ext>
            </a:extLst>
          </p:cNvPr>
          <p:cNvSpPr>
            <a:spLocks noGrp="1"/>
          </p:cNvSpPr>
          <p:nvPr>
            <p:ph type="body" sz="quarter" idx="42" hasCustomPrompt="1"/>
          </p:nvPr>
        </p:nvSpPr>
        <p:spPr>
          <a:xfrm>
            <a:off x="3505200" y="4993322"/>
            <a:ext cx="2743200" cy="274320"/>
          </a:xfrm>
        </p:spPr>
        <p:txBody>
          <a:bodyPr anchor="ctr">
            <a:normAutofit/>
          </a:bodyPr>
          <a:lstStyle>
            <a:lvl1pPr marL="0" indent="0">
              <a:buFont typeface="Arial" panose="020B0604020202020204" pitchFamily="34" charset="0"/>
              <a:buNone/>
              <a:defRPr sz="1400"/>
            </a:lvl1pPr>
          </a:lstStyle>
          <a:p>
            <a:pPr lvl="0"/>
            <a:r>
              <a:rPr lang="en-US" dirty="0"/>
              <a:t>Days on Market:</a:t>
            </a:r>
          </a:p>
        </p:txBody>
      </p:sp>
      <p:sp>
        <p:nvSpPr>
          <p:cNvPr id="58" name="Picture Placeholder 4">
            <a:extLst>
              <a:ext uri="{FF2B5EF4-FFF2-40B4-BE49-F238E27FC236}">
                <a16:creationId xmlns:a16="http://schemas.microsoft.com/office/drawing/2014/main" id="{F1F00DD7-7499-4A2E-8407-5EB554456A79}"/>
              </a:ext>
            </a:extLst>
          </p:cNvPr>
          <p:cNvSpPr>
            <a:spLocks noGrp="1"/>
          </p:cNvSpPr>
          <p:nvPr>
            <p:ph type="pic" sz="quarter" idx="43" hasCustomPrompt="1"/>
          </p:nvPr>
        </p:nvSpPr>
        <p:spPr>
          <a:xfrm>
            <a:off x="3505200" y="1485900"/>
            <a:ext cx="2743200" cy="2057400"/>
          </a:xfrm>
        </p:spPr>
        <p:txBody>
          <a:bodyPr/>
          <a:lstStyle>
            <a:lvl1pPr algn="ctr">
              <a:defRPr/>
            </a:lvl1pPr>
          </a:lstStyle>
          <a:p>
            <a:r>
              <a:rPr lang="en-US" dirty="0"/>
              <a:t>[LISTING PHOTO]</a:t>
            </a:r>
          </a:p>
        </p:txBody>
      </p:sp>
      <p:sp>
        <p:nvSpPr>
          <p:cNvPr id="7" name="Text Placeholder 6">
            <a:extLst>
              <a:ext uri="{FF2B5EF4-FFF2-40B4-BE49-F238E27FC236}">
                <a16:creationId xmlns:a16="http://schemas.microsoft.com/office/drawing/2014/main" id="{E0AC4CA4-287B-410B-8259-FFAA2205D66E}"/>
              </a:ext>
            </a:extLst>
          </p:cNvPr>
          <p:cNvSpPr>
            <a:spLocks noGrp="1"/>
          </p:cNvSpPr>
          <p:nvPr>
            <p:ph type="body" sz="quarter" idx="44" hasCustomPrompt="1"/>
          </p:nvPr>
        </p:nvSpPr>
        <p:spPr>
          <a:xfrm>
            <a:off x="9818624" y="2743200"/>
            <a:ext cx="1819656" cy="585850"/>
          </a:xfrm>
        </p:spPr>
        <p:txBody>
          <a:bodyPr anchor="ctr">
            <a:normAutofit/>
          </a:bodyPr>
          <a:lstStyle>
            <a:lvl1pPr algn="ctr">
              <a:defRPr sz="1600">
                <a:solidFill>
                  <a:schemeClr val="bg1"/>
                </a:solidFill>
              </a:defRPr>
            </a:lvl1pPr>
          </a:lstStyle>
          <a:p>
            <a:r>
              <a:rPr lang="en-US" dirty="0"/>
              <a:t>Average Listing Price vs. Sold Price:</a:t>
            </a:r>
          </a:p>
        </p:txBody>
      </p:sp>
      <p:sp>
        <p:nvSpPr>
          <p:cNvPr id="12" name="Text Placeholder 11">
            <a:extLst>
              <a:ext uri="{FF2B5EF4-FFF2-40B4-BE49-F238E27FC236}">
                <a16:creationId xmlns:a16="http://schemas.microsoft.com/office/drawing/2014/main" id="{2AA04F7F-321E-458F-92E1-3621EF0024E6}"/>
              </a:ext>
            </a:extLst>
          </p:cNvPr>
          <p:cNvSpPr>
            <a:spLocks noGrp="1"/>
          </p:cNvSpPr>
          <p:nvPr>
            <p:ph type="body" sz="quarter" idx="45" hasCustomPrompt="1"/>
          </p:nvPr>
        </p:nvSpPr>
        <p:spPr>
          <a:xfrm>
            <a:off x="9930384" y="3343275"/>
            <a:ext cx="1627632" cy="242887"/>
          </a:xfrm>
        </p:spPr>
        <p:txBody>
          <a:bodyPr anchor="ctr">
            <a:noAutofit/>
          </a:bodyPr>
          <a:lstStyle>
            <a:lvl1pPr algn="ctr">
              <a:defRPr sz="1600">
                <a:solidFill>
                  <a:schemeClr val="bg1"/>
                </a:solidFill>
              </a:defRPr>
            </a:lvl1pPr>
            <a:lvl5pPr>
              <a:defRPr/>
            </a:lvl5pPr>
          </a:lstStyle>
          <a:p>
            <a:pPr lvl="0"/>
            <a:r>
              <a:rPr lang="en-US" dirty="0"/>
              <a:t>[INSERT STAT]</a:t>
            </a:r>
          </a:p>
        </p:txBody>
      </p:sp>
      <p:sp>
        <p:nvSpPr>
          <p:cNvPr id="59" name="Text Placeholder 6">
            <a:extLst>
              <a:ext uri="{FF2B5EF4-FFF2-40B4-BE49-F238E27FC236}">
                <a16:creationId xmlns:a16="http://schemas.microsoft.com/office/drawing/2014/main" id="{CCA34DC7-AB2B-4CFD-9417-C9E759961D0F}"/>
              </a:ext>
            </a:extLst>
          </p:cNvPr>
          <p:cNvSpPr>
            <a:spLocks noGrp="1"/>
          </p:cNvSpPr>
          <p:nvPr>
            <p:ph type="body" sz="quarter" idx="46" hasCustomPrompt="1"/>
          </p:nvPr>
        </p:nvSpPr>
        <p:spPr>
          <a:xfrm>
            <a:off x="9930384" y="3789680"/>
            <a:ext cx="1627632" cy="575690"/>
          </a:xfrm>
        </p:spPr>
        <p:txBody>
          <a:bodyPr anchor="ctr">
            <a:normAutofit/>
          </a:bodyPr>
          <a:lstStyle>
            <a:lvl1pPr algn="ctr">
              <a:defRPr sz="1600">
                <a:solidFill>
                  <a:schemeClr val="bg1"/>
                </a:solidFill>
              </a:defRPr>
            </a:lvl1pPr>
          </a:lstStyle>
          <a:p>
            <a:pPr lvl="0"/>
            <a:r>
              <a:rPr lang="en-US" dirty="0"/>
              <a:t>Median Days on Market:</a:t>
            </a:r>
          </a:p>
        </p:txBody>
      </p:sp>
      <p:sp>
        <p:nvSpPr>
          <p:cNvPr id="60" name="Text Placeholder 11">
            <a:extLst>
              <a:ext uri="{FF2B5EF4-FFF2-40B4-BE49-F238E27FC236}">
                <a16:creationId xmlns:a16="http://schemas.microsoft.com/office/drawing/2014/main" id="{A6CA0086-5343-4392-AD5C-A95E3DB05773}"/>
              </a:ext>
            </a:extLst>
          </p:cNvPr>
          <p:cNvSpPr>
            <a:spLocks noGrp="1"/>
          </p:cNvSpPr>
          <p:nvPr>
            <p:ph type="body" sz="quarter" idx="47" hasCustomPrompt="1"/>
          </p:nvPr>
        </p:nvSpPr>
        <p:spPr>
          <a:xfrm>
            <a:off x="9930384" y="4379595"/>
            <a:ext cx="1627632" cy="242887"/>
          </a:xfrm>
        </p:spPr>
        <p:txBody>
          <a:bodyPr anchor="ctr">
            <a:noAutofit/>
          </a:bodyPr>
          <a:lstStyle>
            <a:lvl1pPr algn="ctr">
              <a:defRPr sz="1600">
                <a:solidFill>
                  <a:schemeClr val="bg1"/>
                </a:solidFill>
              </a:defRPr>
            </a:lvl1pPr>
            <a:lvl5pPr>
              <a:defRPr/>
            </a:lvl5pPr>
          </a:lstStyle>
          <a:p>
            <a:pPr lvl="0"/>
            <a:r>
              <a:rPr lang="en-US" dirty="0"/>
              <a:t>[INSERT STAT]</a:t>
            </a:r>
          </a:p>
        </p:txBody>
      </p:sp>
      <p:sp>
        <p:nvSpPr>
          <p:cNvPr id="34" name="Picture Placeholder 5">
            <a:extLst>
              <a:ext uri="{FF2B5EF4-FFF2-40B4-BE49-F238E27FC236}">
                <a16:creationId xmlns:a16="http://schemas.microsoft.com/office/drawing/2014/main" id="{528694E7-1B2B-4E20-9D27-845EADFA4E92}"/>
              </a:ext>
            </a:extLst>
          </p:cNvPr>
          <p:cNvSpPr>
            <a:spLocks noGrp="1"/>
          </p:cNvSpPr>
          <p:nvPr>
            <p:ph type="pic" sz="quarter" idx="48"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Tree>
    <p:extLst>
      <p:ext uri="{BB962C8B-B14F-4D97-AF65-F5344CB8AC3E}">
        <p14:creationId xmlns:p14="http://schemas.microsoft.com/office/powerpoint/2010/main" val="665539369"/>
      </p:ext>
    </p:extLst>
  </p:cSld>
  <p:clrMapOvr>
    <a:masterClrMapping/>
  </p:clrMapOvr>
  <p:extLst>
    <p:ext uri="{DCECCB84-F9BA-43D5-87BE-67443E8EF086}">
      <p15:sldGuideLst xmlns:p15="http://schemas.microsoft.com/office/powerpoint/2012/main">
        <p15:guide id="1" orient="horz" pos="936">
          <p15:clr>
            <a:srgbClr val="FBAE40"/>
          </p15:clr>
        </p15:guide>
        <p15:guide id="2" orient="horz" pos="3888">
          <p15:clr>
            <a:srgbClr val="FBAE40"/>
          </p15:clr>
        </p15:guide>
        <p15:guide id="3" pos="676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8: Ative Home Sales 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4318-AF1F-44B3-9C67-73103640D727}"/>
              </a:ext>
            </a:extLst>
          </p:cNvPr>
          <p:cNvSpPr>
            <a:spLocks noGrp="1"/>
          </p:cNvSpPr>
          <p:nvPr>
            <p:ph type="title" hasCustomPrompt="1"/>
          </p:nvPr>
        </p:nvSpPr>
        <p:spPr/>
        <p:txBody>
          <a:bodyPr/>
          <a:lstStyle>
            <a:lvl1pPr>
              <a:defRPr/>
            </a:lvl1pPr>
          </a:lstStyle>
          <a:p>
            <a:r>
              <a:rPr lang="en-US" dirty="0"/>
              <a:t>Active Home Sales in [NEIGHBORHOOD]</a:t>
            </a:r>
          </a:p>
        </p:txBody>
      </p:sp>
      <p:sp>
        <p:nvSpPr>
          <p:cNvPr id="10" name="Text Placeholder 9">
            <a:extLst>
              <a:ext uri="{FF2B5EF4-FFF2-40B4-BE49-F238E27FC236}">
                <a16:creationId xmlns:a16="http://schemas.microsoft.com/office/drawing/2014/main" id="{2ED8B4E8-1B21-414C-84E4-3229331BAEF2}"/>
              </a:ext>
            </a:extLst>
          </p:cNvPr>
          <p:cNvSpPr>
            <a:spLocks noGrp="1"/>
          </p:cNvSpPr>
          <p:nvPr>
            <p:ph type="body" sz="quarter" idx="16" hasCustomPrompt="1"/>
          </p:nvPr>
        </p:nvSpPr>
        <p:spPr>
          <a:xfrm>
            <a:off x="609600" y="5897880"/>
            <a:ext cx="2743200" cy="274320"/>
          </a:xfrm>
        </p:spPr>
        <p:txBody>
          <a:bodyPr anchor="ctr">
            <a:noAutofit/>
          </a:bodyPr>
          <a:lstStyle>
            <a:lvl1pPr marL="0" indent="0">
              <a:buFont typeface="Arial" panose="020B0604020202020204" pitchFamily="34" charset="0"/>
              <a:buNone/>
              <a:defRPr sz="1300"/>
            </a:lvl1pPr>
          </a:lstStyle>
          <a:p>
            <a:pPr lvl="0"/>
            <a:r>
              <a:rPr lang="en-US" dirty="0"/>
              <a:t>[DATE LISTED]</a:t>
            </a:r>
          </a:p>
        </p:txBody>
      </p:sp>
      <p:sp>
        <p:nvSpPr>
          <p:cNvPr id="15" name="Text Placeholder 14">
            <a:extLst>
              <a:ext uri="{FF2B5EF4-FFF2-40B4-BE49-F238E27FC236}">
                <a16:creationId xmlns:a16="http://schemas.microsoft.com/office/drawing/2014/main" id="{CBD047EF-3324-4872-A786-BBCBD5A37A50}"/>
              </a:ext>
            </a:extLst>
          </p:cNvPr>
          <p:cNvSpPr>
            <a:spLocks noGrp="1"/>
          </p:cNvSpPr>
          <p:nvPr>
            <p:ph type="body" sz="quarter" idx="18" hasCustomPrompt="1"/>
          </p:nvPr>
        </p:nvSpPr>
        <p:spPr>
          <a:xfrm>
            <a:off x="609600" y="5602922"/>
            <a:ext cx="2743200" cy="274320"/>
          </a:xfrm>
        </p:spPr>
        <p:txBody>
          <a:bodyPr anchor="ctr">
            <a:normAutofit/>
          </a:bodyPr>
          <a:lstStyle>
            <a:lvl1pPr marL="0" indent="0">
              <a:buFont typeface="Arial" panose="020B0604020202020204" pitchFamily="34" charset="0"/>
              <a:buNone/>
              <a:defRPr sz="1400"/>
            </a:lvl1pPr>
          </a:lstStyle>
          <a:p>
            <a:pPr lvl="0"/>
            <a:r>
              <a:rPr lang="en-US" dirty="0"/>
              <a:t>Date Listed:</a:t>
            </a:r>
          </a:p>
        </p:txBody>
      </p:sp>
      <p:sp>
        <p:nvSpPr>
          <p:cNvPr id="17" name="Text Placeholder 16">
            <a:extLst>
              <a:ext uri="{FF2B5EF4-FFF2-40B4-BE49-F238E27FC236}">
                <a16:creationId xmlns:a16="http://schemas.microsoft.com/office/drawing/2014/main" id="{5E2A3D40-1ED7-4C77-83B2-A3D1C598D702}"/>
              </a:ext>
            </a:extLst>
          </p:cNvPr>
          <p:cNvSpPr>
            <a:spLocks noGrp="1"/>
          </p:cNvSpPr>
          <p:nvPr>
            <p:ph type="body" sz="quarter" idx="19" hasCustomPrompt="1"/>
          </p:nvPr>
        </p:nvSpPr>
        <p:spPr>
          <a:xfrm>
            <a:off x="609600" y="5287963"/>
            <a:ext cx="2743200" cy="274320"/>
          </a:xfrm>
        </p:spPr>
        <p:txBody>
          <a:bodyPr anchor="ctr">
            <a:noAutofit/>
          </a:bodyPr>
          <a:lstStyle>
            <a:lvl1pPr marL="0" indent="0">
              <a:buFont typeface="Arial" panose="020B0604020202020204" pitchFamily="34" charset="0"/>
              <a:buNone/>
              <a:defRPr sz="1300"/>
            </a:lvl1pPr>
          </a:lstStyle>
          <a:p>
            <a:pPr lvl="0"/>
            <a:r>
              <a:rPr lang="en-US" dirty="0"/>
              <a:t>[DAYS ON MARKET]</a:t>
            </a:r>
          </a:p>
        </p:txBody>
      </p:sp>
      <p:sp>
        <p:nvSpPr>
          <p:cNvPr id="19" name="Text Placeholder 18">
            <a:extLst>
              <a:ext uri="{FF2B5EF4-FFF2-40B4-BE49-F238E27FC236}">
                <a16:creationId xmlns:a16="http://schemas.microsoft.com/office/drawing/2014/main" id="{4CE44CE0-5704-4247-9D2A-B09EF7E24885}"/>
              </a:ext>
            </a:extLst>
          </p:cNvPr>
          <p:cNvSpPr>
            <a:spLocks noGrp="1"/>
          </p:cNvSpPr>
          <p:nvPr>
            <p:ph type="body" sz="quarter" idx="20" hasCustomPrompt="1"/>
          </p:nvPr>
        </p:nvSpPr>
        <p:spPr>
          <a:xfrm>
            <a:off x="609600" y="3622040"/>
            <a:ext cx="2743200" cy="365760"/>
          </a:xfrm>
        </p:spPr>
        <p:txBody>
          <a:bodyPr anchor="ctr"/>
          <a:lstStyle>
            <a:lvl1pPr marL="0" indent="0">
              <a:buFont typeface="Arial" panose="020B0604020202020204" pitchFamily="34" charset="0"/>
              <a:buNone/>
              <a:defRPr b="1"/>
            </a:lvl1pPr>
            <a:lvl5pPr>
              <a:defRPr/>
            </a:lvl5pPr>
          </a:lstStyle>
          <a:p>
            <a:pPr lvl="0"/>
            <a:r>
              <a:rPr lang="en-US" dirty="0"/>
              <a:t>12345 Main Street</a:t>
            </a:r>
          </a:p>
        </p:txBody>
      </p:sp>
      <p:sp>
        <p:nvSpPr>
          <p:cNvPr id="21" name="Text Placeholder 20">
            <a:extLst>
              <a:ext uri="{FF2B5EF4-FFF2-40B4-BE49-F238E27FC236}">
                <a16:creationId xmlns:a16="http://schemas.microsoft.com/office/drawing/2014/main" id="{9EF72608-EED6-456C-8388-A7968BF28B09}"/>
              </a:ext>
            </a:extLst>
          </p:cNvPr>
          <p:cNvSpPr>
            <a:spLocks noGrp="1"/>
          </p:cNvSpPr>
          <p:nvPr>
            <p:ph type="body" sz="quarter" idx="21" hasCustomPrompt="1"/>
          </p:nvPr>
        </p:nvSpPr>
        <p:spPr>
          <a:xfrm>
            <a:off x="609600" y="4008120"/>
            <a:ext cx="2743200" cy="274320"/>
          </a:xfrm>
        </p:spPr>
        <p:txBody>
          <a:bodyPr anchor="ctr">
            <a:noAutofit/>
          </a:bodyPr>
          <a:lstStyle>
            <a:lvl1pPr marL="0" indent="0">
              <a:buFont typeface="Arial" panose="020B0604020202020204" pitchFamily="34" charset="0"/>
              <a:buNone/>
              <a:defRPr sz="1400"/>
            </a:lvl1pPr>
          </a:lstStyle>
          <a:p>
            <a:pPr lvl="0"/>
            <a:r>
              <a:rPr lang="en-US" dirty="0"/>
              <a:t>Springfield, USA 99999</a:t>
            </a:r>
          </a:p>
        </p:txBody>
      </p:sp>
      <p:sp>
        <p:nvSpPr>
          <p:cNvPr id="23" name="Text Placeholder 22">
            <a:extLst>
              <a:ext uri="{FF2B5EF4-FFF2-40B4-BE49-F238E27FC236}">
                <a16:creationId xmlns:a16="http://schemas.microsoft.com/office/drawing/2014/main" id="{D6C28A9F-8765-4053-8591-202020C2978E}"/>
              </a:ext>
            </a:extLst>
          </p:cNvPr>
          <p:cNvSpPr>
            <a:spLocks noGrp="1"/>
          </p:cNvSpPr>
          <p:nvPr>
            <p:ph type="body" sz="quarter" idx="22" hasCustomPrompt="1"/>
          </p:nvPr>
        </p:nvSpPr>
        <p:spPr>
          <a:xfrm>
            <a:off x="609600" y="4383722"/>
            <a:ext cx="2743200" cy="274320"/>
          </a:xfrm>
        </p:spPr>
        <p:txBody>
          <a:bodyPr anchor="ctr"/>
          <a:lstStyle>
            <a:lvl1pPr marL="0" indent="0">
              <a:buFont typeface="Arial" panose="020B0604020202020204" pitchFamily="34" charset="0"/>
              <a:buNone/>
              <a:defRPr sz="1400"/>
            </a:lvl1pPr>
          </a:lstStyle>
          <a:p>
            <a:pPr lvl="0"/>
            <a:r>
              <a:rPr lang="en-US" dirty="0"/>
              <a:t>Listing Price:</a:t>
            </a:r>
          </a:p>
        </p:txBody>
      </p:sp>
      <p:sp>
        <p:nvSpPr>
          <p:cNvPr id="25" name="Text Placeholder 24">
            <a:extLst>
              <a:ext uri="{FF2B5EF4-FFF2-40B4-BE49-F238E27FC236}">
                <a16:creationId xmlns:a16="http://schemas.microsoft.com/office/drawing/2014/main" id="{7B5D30C6-7EEC-4462-9A7A-0D03ECD1683F}"/>
              </a:ext>
            </a:extLst>
          </p:cNvPr>
          <p:cNvSpPr>
            <a:spLocks noGrp="1"/>
          </p:cNvSpPr>
          <p:nvPr>
            <p:ph type="body" sz="quarter" idx="23" hasCustomPrompt="1"/>
          </p:nvPr>
        </p:nvSpPr>
        <p:spPr>
          <a:xfrm>
            <a:off x="609600" y="4679315"/>
            <a:ext cx="2743200" cy="274320"/>
          </a:xfrm>
        </p:spPr>
        <p:txBody>
          <a:bodyPr anchor="ctr">
            <a:normAutofit/>
          </a:bodyPr>
          <a:lstStyle>
            <a:lvl1pPr marL="0" indent="0">
              <a:buFont typeface="Arial" panose="020B0604020202020204" pitchFamily="34" charset="0"/>
              <a:buNone/>
              <a:defRPr sz="1300"/>
            </a:lvl1pPr>
          </a:lstStyle>
          <a:p>
            <a:pPr lvl="0"/>
            <a:r>
              <a:rPr lang="en-US" dirty="0"/>
              <a:t>[LISTING PRICE]</a:t>
            </a:r>
          </a:p>
        </p:txBody>
      </p:sp>
      <p:sp>
        <p:nvSpPr>
          <p:cNvPr id="27" name="Text Placeholder 26">
            <a:extLst>
              <a:ext uri="{FF2B5EF4-FFF2-40B4-BE49-F238E27FC236}">
                <a16:creationId xmlns:a16="http://schemas.microsoft.com/office/drawing/2014/main" id="{4B08E5FD-F21C-4471-A3F5-6AC6C4737CF5}"/>
              </a:ext>
            </a:extLst>
          </p:cNvPr>
          <p:cNvSpPr>
            <a:spLocks noGrp="1"/>
          </p:cNvSpPr>
          <p:nvPr>
            <p:ph type="body" sz="quarter" idx="24" hasCustomPrompt="1"/>
          </p:nvPr>
        </p:nvSpPr>
        <p:spPr>
          <a:xfrm>
            <a:off x="609600" y="4993322"/>
            <a:ext cx="2743200" cy="274320"/>
          </a:xfrm>
        </p:spPr>
        <p:txBody>
          <a:bodyPr anchor="ctr">
            <a:normAutofit/>
          </a:bodyPr>
          <a:lstStyle>
            <a:lvl1pPr marL="0" indent="0">
              <a:buFont typeface="Arial" panose="020B0604020202020204" pitchFamily="34" charset="0"/>
              <a:buNone/>
              <a:defRPr sz="1400"/>
            </a:lvl1pPr>
          </a:lstStyle>
          <a:p>
            <a:pPr lvl="0"/>
            <a:r>
              <a:rPr lang="en-US" dirty="0"/>
              <a:t>Days on Market:</a:t>
            </a:r>
          </a:p>
        </p:txBody>
      </p:sp>
      <p:sp>
        <p:nvSpPr>
          <p:cNvPr id="5" name="Picture Placeholder 4">
            <a:extLst>
              <a:ext uri="{FF2B5EF4-FFF2-40B4-BE49-F238E27FC236}">
                <a16:creationId xmlns:a16="http://schemas.microsoft.com/office/drawing/2014/main" id="{1D1AE291-6EA1-451B-83E6-3FB8199A27F0}"/>
              </a:ext>
            </a:extLst>
          </p:cNvPr>
          <p:cNvSpPr>
            <a:spLocks noGrp="1"/>
          </p:cNvSpPr>
          <p:nvPr>
            <p:ph type="pic" sz="quarter" idx="25" hasCustomPrompt="1"/>
          </p:nvPr>
        </p:nvSpPr>
        <p:spPr>
          <a:xfrm>
            <a:off x="609600" y="1485900"/>
            <a:ext cx="2743200" cy="2057400"/>
          </a:xfrm>
        </p:spPr>
        <p:txBody>
          <a:bodyPr/>
          <a:lstStyle>
            <a:lvl1pPr algn="ctr">
              <a:defRPr/>
            </a:lvl1pPr>
          </a:lstStyle>
          <a:p>
            <a:r>
              <a:rPr lang="en-US" dirty="0"/>
              <a:t>[LISTING PHOTO]</a:t>
            </a:r>
          </a:p>
        </p:txBody>
      </p:sp>
      <p:sp>
        <p:nvSpPr>
          <p:cNvPr id="41" name="Text Placeholder 9">
            <a:extLst>
              <a:ext uri="{FF2B5EF4-FFF2-40B4-BE49-F238E27FC236}">
                <a16:creationId xmlns:a16="http://schemas.microsoft.com/office/drawing/2014/main" id="{D662471C-9F90-4078-A78C-32A4D0656EE1}"/>
              </a:ext>
            </a:extLst>
          </p:cNvPr>
          <p:cNvSpPr>
            <a:spLocks noGrp="1"/>
          </p:cNvSpPr>
          <p:nvPr>
            <p:ph type="body" sz="quarter" idx="26" hasCustomPrompt="1"/>
          </p:nvPr>
        </p:nvSpPr>
        <p:spPr>
          <a:xfrm>
            <a:off x="6400800" y="5897880"/>
            <a:ext cx="2743200" cy="274320"/>
          </a:xfrm>
        </p:spPr>
        <p:txBody>
          <a:bodyPr anchor="ctr">
            <a:noAutofit/>
          </a:bodyPr>
          <a:lstStyle>
            <a:lvl1pPr marL="0" indent="0">
              <a:buFont typeface="Arial" panose="020B0604020202020204" pitchFamily="34" charset="0"/>
              <a:buNone/>
              <a:defRPr sz="1300"/>
            </a:lvl1pPr>
          </a:lstStyle>
          <a:p>
            <a:pPr lvl="0"/>
            <a:r>
              <a:rPr lang="en-US" dirty="0"/>
              <a:t>[DATE LISTED]</a:t>
            </a:r>
          </a:p>
        </p:txBody>
      </p:sp>
      <p:sp>
        <p:nvSpPr>
          <p:cNvPr id="42" name="Text Placeholder 14">
            <a:extLst>
              <a:ext uri="{FF2B5EF4-FFF2-40B4-BE49-F238E27FC236}">
                <a16:creationId xmlns:a16="http://schemas.microsoft.com/office/drawing/2014/main" id="{AC5CC036-0A86-45D0-8B94-CE56702FE1E4}"/>
              </a:ext>
            </a:extLst>
          </p:cNvPr>
          <p:cNvSpPr>
            <a:spLocks noGrp="1"/>
          </p:cNvSpPr>
          <p:nvPr>
            <p:ph type="body" sz="quarter" idx="27" hasCustomPrompt="1"/>
          </p:nvPr>
        </p:nvSpPr>
        <p:spPr>
          <a:xfrm>
            <a:off x="6400800" y="5602922"/>
            <a:ext cx="2743200" cy="274320"/>
          </a:xfrm>
        </p:spPr>
        <p:txBody>
          <a:bodyPr anchor="ctr">
            <a:normAutofit/>
          </a:bodyPr>
          <a:lstStyle>
            <a:lvl1pPr marL="0" indent="0">
              <a:buFont typeface="Arial" panose="020B0604020202020204" pitchFamily="34" charset="0"/>
              <a:buNone/>
              <a:defRPr sz="1400"/>
            </a:lvl1pPr>
          </a:lstStyle>
          <a:p>
            <a:pPr lvl="0"/>
            <a:r>
              <a:rPr lang="en-US" dirty="0"/>
              <a:t>Date Listed:</a:t>
            </a:r>
          </a:p>
        </p:txBody>
      </p:sp>
      <p:sp>
        <p:nvSpPr>
          <p:cNvPr id="43" name="Text Placeholder 16">
            <a:extLst>
              <a:ext uri="{FF2B5EF4-FFF2-40B4-BE49-F238E27FC236}">
                <a16:creationId xmlns:a16="http://schemas.microsoft.com/office/drawing/2014/main" id="{43DB18DC-0E8D-468D-B456-42DDEEFCF460}"/>
              </a:ext>
            </a:extLst>
          </p:cNvPr>
          <p:cNvSpPr>
            <a:spLocks noGrp="1"/>
          </p:cNvSpPr>
          <p:nvPr>
            <p:ph type="body" sz="quarter" idx="28" hasCustomPrompt="1"/>
          </p:nvPr>
        </p:nvSpPr>
        <p:spPr>
          <a:xfrm>
            <a:off x="6400800" y="5287963"/>
            <a:ext cx="2743200" cy="274320"/>
          </a:xfrm>
        </p:spPr>
        <p:txBody>
          <a:bodyPr anchor="ctr">
            <a:noAutofit/>
          </a:bodyPr>
          <a:lstStyle>
            <a:lvl1pPr marL="0" indent="0">
              <a:buFont typeface="Arial" panose="020B0604020202020204" pitchFamily="34" charset="0"/>
              <a:buNone/>
              <a:defRPr sz="1300"/>
            </a:lvl1pPr>
          </a:lstStyle>
          <a:p>
            <a:pPr lvl="0"/>
            <a:r>
              <a:rPr lang="en-US" dirty="0"/>
              <a:t>[DAYS ON MARKET]</a:t>
            </a:r>
          </a:p>
        </p:txBody>
      </p:sp>
      <p:sp>
        <p:nvSpPr>
          <p:cNvPr id="44" name="Text Placeholder 18">
            <a:extLst>
              <a:ext uri="{FF2B5EF4-FFF2-40B4-BE49-F238E27FC236}">
                <a16:creationId xmlns:a16="http://schemas.microsoft.com/office/drawing/2014/main" id="{0C179159-9AD9-4127-A72D-07CC332E67F9}"/>
              </a:ext>
            </a:extLst>
          </p:cNvPr>
          <p:cNvSpPr>
            <a:spLocks noGrp="1"/>
          </p:cNvSpPr>
          <p:nvPr>
            <p:ph type="body" sz="quarter" idx="29" hasCustomPrompt="1"/>
          </p:nvPr>
        </p:nvSpPr>
        <p:spPr>
          <a:xfrm>
            <a:off x="6400800" y="3622040"/>
            <a:ext cx="2743200" cy="365760"/>
          </a:xfrm>
        </p:spPr>
        <p:txBody>
          <a:bodyPr anchor="ctr"/>
          <a:lstStyle>
            <a:lvl1pPr marL="0" indent="0">
              <a:buFont typeface="Arial" panose="020B0604020202020204" pitchFamily="34" charset="0"/>
              <a:buNone/>
              <a:defRPr b="1"/>
            </a:lvl1pPr>
            <a:lvl5pPr>
              <a:defRPr/>
            </a:lvl5pPr>
          </a:lstStyle>
          <a:p>
            <a:pPr lvl="0"/>
            <a:r>
              <a:rPr lang="en-US" dirty="0"/>
              <a:t>12345 Main Street</a:t>
            </a:r>
          </a:p>
        </p:txBody>
      </p:sp>
      <p:sp>
        <p:nvSpPr>
          <p:cNvPr id="45" name="Text Placeholder 20">
            <a:extLst>
              <a:ext uri="{FF2B5EF4-FFF2-40B4-BE49-F238E27FC236}">
                <a16:creationId xmlns:a16="http://schemas.microsoft.com/office/drawing/2014/main" id="{B0DE4004-2D5A-46EE-A6D4-7F257D9BFE77}"/>
              </a:ext>
            </a:extLst>
          </p:cNvPr>
          <p:cNvSpPr>
            <a:spLocks noGrp="1"/>
          </p:cNvSpPr>
          <p:nvPr>
            <p:ph type="body" sz="quarter" idx="30" hasCustomPrompt="1"/>
          </p:nvPr>
        </p:nvSpPr>
        <p:spPr>
          <a:xfrm>
            <a:off x="6400800" y="4008120"/>
            <a:ext cx="2743200" cy="274320"/>
          </a:xfrm>
        </p:spPr>
        <p:txBody>
          <a:bodyPr anchor="ctr">
            <a:noAutofit/>
          </a:bodyPr>
          <a:lstStyle>
            <a:lvl1pPr marL="0" indent="0">
              <a:buFont typeface="Arial" panose="020B0604020202020204" pitchFamily="34" charset="0"/>
              <a:buNone/>
              <a:defRPr sz="1400"/>
            </a:lvl1pPr>
          </a:lstStyle>
          <a:p>
            <a:pPr lvl="0"/>
            <a:r>
              <a:rPr lang="en-US" dirty="0"/>
              <a:t>Springfield, USA 99999</a:t>
            </a:r>
          </a:p>
        </p:txBody>
      </p:sp>
      <p:sp>
        <p:nvSpPr>
          <p:cNvPr id="46" name="Text Placeholder 22">
            <a:extLst>
              <a:ext uri="{FF2B5EF4-FFF2-40B4-BE49-F238E27FC236}">
                <a16:creationId xmlns:a16="http://schemas.microsoft.com/office/drawing/2014/main" id="{E8C9A7A6-7CF3-426A-AB14-0125129FC0BF}"/>
              </a:ext>
            </a:extLst>
          </p:cNvPr>
          <p:cNvSpPr>
            <a:spLocks noGrp="1"/>
          </p:cNvSpPr>
          <p:nvPr>
            <p:ph type="body" sz="quarter" idx="31" hasCustomPrompt="1"/>
          </p:nvPr>
        </p:nvSpPr>
        <p:spPr>
          <a:xfrm>
            <a:off x="6400800" y="4383722"/>
            <a:ext cx="2743200" cy="274320"/>
          </a:xfrm>
        </p:spPr>
        <p:txBody>
          <a:bodyPr anchor="ctr"/>
          <a:lstStyle>
            <a:lvl1pPr marL="0" indent="0">
              <a:buFont typeface="Arial" panose="020B0604020202020204" pitchFamily="34" charset="0"/>
              <a:buNone/>
              <a:defRPr sz="1400"/>
            </a:lvl1pPr>
          </a:lstStyle>
          <a:p>
            <a:pPr lvl="0"/>
            <a:r>
              <a:rPr lang="en-US" dirty="0"/>
              <a:t>Listing Price:</a:t>
            </a:r>
          </a:p>
        </p:txBody>
      </p:sp>
      <p:sp>
        <p:nvSpPr>
          <p:cNvPr id="47" name="Text Placeholder 24">
            <a:extLst>
              <a:ext uri="{FF2B5EF4-FFF2-40B4-BE49-F238E27FC236}">
                <a16:creationId xmlns:a16="http://schemas.microsoft.com/office/drawing/2014/main" id="{1825FD59-FE0F-470F-881D-2D94BE20A835}"/>
              </a:ext>
            </a:extLst>
          </p:cNvPr>
          <p:cNvSpPr>
            <a:spLocks noGrp="1"/>
          </p:cNvSpPr>
          <p:nvPr>
            <p:ph type="body" sz="quarter" idx="32" hasCustomPrompt="1"/>
          </p:nvPr>
        </p:nvSpPr>
        <p:spPr>
          <a:xfrm>
            <a:off x="6400800" y="4679315"/>
            <a:ext cx="2743200" cy="274320"/>
          </a:xfrm>
        </p:spPr>
        <p:txBody>
          <a:bodyPr anchor="ctr">
            <a:normAutofit/>
          </a:bodyPr>
          <a:lstStyle>
            <a:lvl1pPr marL="0" indent="0">
              <a:buFont typeface="Arial" panose="020B0604020202020204" pitchFamily="34" charset="0"/>
              <a:buNone/>
              <a:defRPr sz="1300"/>
            </a:lvl1pPr>
          </a:lstStyle>
          <a:p>
            <a:pPr lvl="0"/>
            <a:r>
              <a:rPr lang="en-US" dirty="0"/>
              <a:t>[LISTING PRICE]</a:t>
            </a:r>
          </a:p>
        </p:txBody>
      </p:sp>
      <p:sp>
        <p:nvSpPr>
          <p:cNvPr id="48" name="Text Placeholder 26">
            <a:extLst>
              <a:ext uri="{FF2B5EF4-FFF2-40B4-BE49-F238E27FC236}">
                <a16:creationId xmlns:a16="http://schemas.microsoft.com/office/drawing/2014/main" id="{5EA3027F-538B-43AA-A774-0991B9B78444}"/>
              </a:ext>
            </a:extLst>
          </p:cNvPr>
          <p:cNvSpPr>
            <a:spLocks noGrp="1"/>
          </p:cNvSpPr>
          <p:nvPr>
            <p:ph type="body" sz="quarter" idx="33" hasCustomPrompt="1"/>
          </p:nvPr>
        </p:nvSpPr>
        <p:spPr>
          <a:xfrm>
            <a:off x="6400800" y="4993322"/>
            <a:ext cx="2743200" cy="274320"/>
          </a:xfrm>
        </p:spPr>
        <p:txBody>
          <a:bodyPr anchor="ctr">
            <a:normAutofit/>
          </a:bodyPr>
          <a:lstStyle>
            <a:lvl1pPr marL="0" indent="0">
              <a:buFont typeface="Arial" panose="020B0604020202020204" pitchFamily="34" charset="0"/>
              <a:buNone/>
              <a:defRPr sz="1400"/>
            </a:lvl1pPr>
          </a:lstStyle>
          <a:p>
            <a:pPr lvl="0"/>
            <a:r>
              <a:rPr lang="en-US" dirty="0"/>
              <a:t>Days on Market:</a:t>
            </a:r>
          </a:p>
        </p:txBody>
      </p:sp>
      <p:sp>
        <p:nvSpPr>
          <p:cNvPr id="49" name="Picture Placeholder 4">
            <a:extLst>
              <a:ext uri="{FF2B5EF4-FFF2-40B4-BE49-F238E27FC236}">
                <a16:creationId xmlns:a16="http://schemas.microsoft.com/office/drawing/2014/main" id="{C3071F07-2AA0-433A-8B2C-E8B1D4968BFB}"/>
              </a:ext>
            </a:extLst>
          </p:cNvPr>
          <p:cNvSpPr>
            <a:spLocks noGrp="1"/>
          </p:cNvSpPr>
          <p:nvPr>
            <p:ph type="pic" sz="quarter" idx="34" hasCustomPrompt="1"/>
          </p:nvPr>
        </p:nvSpPr>
        <p:spPr>
          <a:xfrm>
            <a:off x="6400800" y="1485900"/>
            <a:ext cx="2743200" cy="2057400"/>
          </a:xfrm>
        </p:spPr>
        <p:txBody>
          <a:bodyPr/>
          <a:lstStyle>
            <a:lvl1pPr algn="ctr">
              <a:defRPr/>
            </a:lvl1pPr>
          </a:lstStyle>
          <a:p>
            <a:r>
              <a:rPr lang="en-US" dirty="0"/>
              <a:t>[LISTING PHOTO]</a:t>
            </a:r>
          </a:p>
        </p:txBody>
      </p:sp>
      <p:sp>
        <p:nvSpPr>
          <p:cNvPr id="50" name="Text Placeholder 9">
            <a:extLst>
              <a:ext uri="{FF2B5EF4-FFF2-40B4-BE49-F238E27FC236}">
                <a16:creationId xmlns:a16="http://schemas.microsoft.com/office/drawing/2014/main" id="{3651D41D-C9FE-4340-93CB-4F2D89ADA33D}"/>
              </a:ext>
            </a:extLst>
          </p:cNvPr>
          <p:cNvSpPr>
            <a:spLocks noGrp="1"/>
          </p:cNvSpPr>
          <p:nvPr>
            <p:ph type="body" sz="quarter" idx="35" hasCustomPrompt="1"/>
          </p:nvPr>
        </p:nvSpPr>
        <p:spPr>
          <a:xfrm>
            <a:off x="3505200" y="5897880"/>
            <a:ext cx="2743200" cy="274320"/>
          </a:xfrm>
        </p:spPr>
        <p:txBody>
          <a:bodyPr anchor="ctr">
            <a:noAutofit/>
          </a:bodyPr>
          <a:lstStyle>
            <a:lvl1pPr marL="0" indent="0">
              <a:buFont typeface="Arial" panose="020B0604020202020204" pitchFamily="34" charset="0"/>
              <a:buNone/>
              <a:defRPr sz="1300"/>
            </a:lvl1pPr>
          </a:lstStyle>
          <a:p>
            <a:pPr lvl="0"/>
            <a:r>
              <a:rPr lang="en-US" dirty="0"/>
              <a:t>[DATE LISTED]</a:t>
            </a:r>
          </a:p>
        </p:txBody>
      </p:sp>
      <p:sp>
        <p:nvSpPr>
          <p:cNvPr id="51" name="Text Placeholder 14">
            <a:extLst>
              <a:ext uri="{FF2B5EF4-FFF2-40B4-BE49-F238E27FC236}">
                <a16:creationId xmlns:a16="http://schemas.microsoft.com/office/drawing/2014/main" id="{F14169B4-4D7C-46B6-97FE-DDC7C6FCA4B2}"/>
              </a:ext>
            </a:extLst>
          </p:cNvPr>
          <p:cNvSpPr>
            <a:spLocks noGrp="1"/>
          </p:cNvSpPr>
          <p:nvPr>
            <p:ph type="body" sz="quarter" idx="36" hasCustomPrompt="1"/>
          </p:nvPr>
        </p:nvSpPr>
        <p:spPr>
          <a:xfrm>
            <a:off x="3505200" y="5602922"/>
            <a:ext cx="2743200" cy="274320"/>
          </a:xfrm>
        </p:spPr>
        <p:txBody>
          <a:bodyPr anchor="ctr">
            <a:normAutofit/>
          </a:bodyPr>
          <a:lstStyle>
            <a:lvl1pPr marL="0" indent="0">
              <a:buFont typeface="Arial" panose="020B0604020202020204" pitchFamily="34" charset="0"/>
              <a:buNone/>
              <a:defRPr sz="1400"/>
            </a:lvl1pPr>
          </a:lstStyle>
          <a:p>
            <a:pPr lvl="0"/>
            <a:r>
              <a:rPr lang="en-US" dirty="0"/>
              <a:t>Date Listed:</a:t>
            </a:r>
          </a:p>
        </p:txBody>
      </p:sp>
      <p:sp>
        <p:nvSpPr>
          <p:cNvPr id="52" name="Text Placeholder 16">
            <a:extLst>
              <a:ext uri="{FF2B5EF4-FFF2-40B4-BE49-F238E27FC236}">
                <a16:creationId xmlns:a16="http://schemas.microsoft.com/office/drawing/2014/main" id="{9CAD19A3-AAC4-41BE-B738-4FDF85B21A23}"/>
              </a:ext>
            </a:extLst>
          </p:cNvPr>
          <p:cNvSpPr>
            <a:spLocks noGrp="1"/>
          </p:cNvSpPr>
          <p:nvPr>
            <p:ph type="body" sz="quarter" idx="37" hasCustomPrompt="1"/>
          </p:nvPr>
        </p:nvSpPr>
        <p:spPr>
          <a:xfrm>
            <a:off x="3505200" y="5287963"/>
            <a:ext cx="2743200" cy="274320"/>
          </a:xfrm>
        </p:spPr>
        <p:txBody>
          <a:bodyPr anchor="ctr">
            <a:noAutofit/>
          </a:bodyPr>
          <a:lstStyle>
            <a:lvl1pPr marL="0" indent="0">
              <a:buFont typeface="Arial" panose="020B0604020202020204" pitchFamily="34" charset="0"/>
              <a:buNone/>
              <a:defRPr sz="1300"/>
            </a:lvl1pPr>
          </a:lstStyle>
          <a:p>
            <a:pPr lvl="0"/>
            <a:r>
              <a:rPr lang="en-US" dirty="0"/>
              <a:t>[DAYS ON MARKET]</a:t>
            </a:r>
          </a:p>
        </p:txBody>
      </p:sp>
      <p:sp>
        <p:nvSpPr>
          <p:cNvPr id="53" name="Text Placeholder 18">
            <a:extLst>
              <a:ext uri="{FF2B5EF4-FFF2-40B4-BE49-F238E27FC236}">
                <a16:creationId xmlns:a16="http://schemas.microsoft.com/office/drawing/2014/main" id="{16DC0161-46A8-456B-9A37-E1CDD543A128}"/>
              </a:ext>
            </a:extLst>
          </p:cNvPr>
          <p:cNvSpPr>
            <a:spLocks noGrp="1"/>
          </p:cNvSpPr>
          <p:nvPr>
            <p:ph type="body" sz="quarter" idx="38" hasCustomPrompt="1"/>
          </p:nvPr>
        </p:nvSpPr>
        <p:spPr>
          <a:xfrm>
            <a:off x="3505200" y="3622040"/>
            <a:ext cx="2743200" cy="365760"/>
          </a:xfrm>
        </p:spPr>
        <p:txBody>
          <a:bodyPr anchor="ctr"/>
          <a:lstStyle>
            <a:lvl1pPr marL="0" indent="0">
              <a:buFont typeface="Arial" panose="020B0604020202020204" pitchFamily="34" charset="0"/>
              <a:buNone/>
              <a:defRPr b="1"/>
            </a:lvl1pPr>
            <a:lvl5pPr>
              <a:defRPr/>
            </a:lvl5pPr>
          </a:lstStyle>
          <a:p>
            <a:pPr lvl="0"/>
            <a:r>
              <a:rPr lang="en-US" dirty="0"/>
              <a:t>12345 Main Street</a:t>
            </a:r>
          </a:p>
        </p:txBody>
      </p:sp>
      <p:sp>
        <p:nvSpPr>
          <p:cNvPr id="54" name="Text Placeholder 20">
            <a:extLst>
              <a:ext uri="{FF2B5EF4-FFF2-40B4-BE49-F238E27FC236}">
                <a16:creationId xmlns:a16="http://schemas.microsoft.com/office/drawing/2014/main" id="{F8CFB392-55AB-49F1-B7A3-64D68D5ED5C7}"/>
              </a:ext>
            </a:extLst>
          </p:cNvPr>
          <p:cNvSpPr>
            <a:spLocks noGrp="1"/>
          </p:cNvSpPr>
          <p:nvPr>
            <p:ph type="body" sz="quarter" idx="39" hasCustomPrompt="1"/>
          </p:nvPr>
        </p:nvSpPr>
        <p:spPr>
          <a:xfrm>
            <a:off x="3505200" y="4008120"/>
            <a:ext cx="2743200" cy="274320"/>
          </a:xfrm>
        </p:spPr>
        <p:txBody>
          <a:bodyPr anchor="ctr">
            <a:noAutofit/>
          </a:bodyPr>
          <a:lstStyle>
            <a:lvl1pPr marL="0" indent="0">
              <a:buFont typeface="Arial" panose="020B0604020202020204" pitchFamily="34" charset="0"/>
              <a:buNone/>
              <a:defRPr sz="1400"/>
            </a:lvl1pPr>
          </a:lstStyle>
          <a:p>
            <a:pPr lvl="0"/>
            <a:r>
              <a:rPr lang="en-US" dirty="0"/>
              <a:t>Springfield, USA 99999</a:t>
            </a:r>
          </a:p>
        </p:txBody>
      </p:sp>
      <p:sp>
        <p:nvSpPr>
          <p:cNvPr id="55" name="Text Placeholder 22">
            <a:extLst>
              <a:ext uri="{FF2B5EF4-FFF2-40B4-BE49-F238E27FC236}">
                <a16:creationId xmlns:a16="http://schemas.microsoft.com/office/drawing/2014/main" id="{4D3A27CF-3095-4937-840C-03F374E5A179}"/>
              </a:ext>
            </a:extLst>
          </p:cNvPr>
          <p:cNvSpPr>
            <a:spLocks noGrp="1"/>
          </p:cNvSpPr>
          <p:nvPr>
            <p:ph type="body" sz="quarter" idx="40" hasCustomPrompt="1"/>
          </p:nvPr>
        </p:nvSpPr>
        <p:spPr>
          <a:xfrm>
            <a:off x="3505200" y="4383722"/>
            <a:ext cx="2743200" cy="274320"/>
          </a:xfrm>
        </p:spPr>
        <p:txBody>
          <a:bodyPr anchor="ctr"/>
          <a:lstStyle>
            <a:lvl1pPr marL="0" indent="0">
              <a:buFont typeface="Arial" panose="020B0604020202020204" pitchFamily="34" charset="0"/>
              <a:buNone/>
              <a:defRPr sz="1400"/>
            </a:lvl1pPr>
          </a:lstStyle>
          <a:p>
            <a:pPr lvl="0"/>
            <a:r>
              <a:rPr lang="en-US" dirty="0"/>
              <a:t>Listing Price:</a:t>
            </a:r>
          </a:p>
        </p:txBody>
      </p:sp>
      <p:sp>
        <p:nvSpPr>
          <p:cNvPr id="56" name="Text Placeholder 24">
            <a:extLst>
              <a:ext uri="{FF2B5EF4-FFF2-40B4-BE49-F238E27FC236}">
                <a16:creationId xmlns:a16="http://schemas.microsoft.com/office/drawing/2014/main" id="{1CD8309A-663A-4E60-A5EF-E2E971B0D468}"/>
              </a:ext>
            </a:extLst>
          </p:cNvPr>
          <p:cNvSpPr>
            <a:spLocks noGrp="1"/>
          </p:cNvSpPr>
          <p:nvPr>
            <p:ph type="body" sz="quarter" idx="41" hasCustomPrompt="1"/>
          </p:nvPr>
        </p:nvSpPr>
        <p:spPr>
          <a:xfrm>
            <a:off x="3505200" y="4679315"/>
            <a:ext cx="2743200" cy="274320"/>
          </a:xfrm>
        </p:spPr>
        <p:txBody>
          <a:bodyPr anchor="ctr">
            <a:normAutofit/>
          </a:bodyPr>
          <a:lstStyle>
            <a:lvl1pPr marL="0" indent="0">
              <a:buFont typeface="Arial" panose="020B0604020202020204" pitchFamily="34" charset="0"/>
              <a:buNone/>
              <a:defRPr sz="1300"/>
            </a:lvl1pPr>
          </a:lstStyle>
          <a:p>
            <a:pPr lvl="0"/>
            <a:r>
              <a:rPr lang="en-US" dirty="0"/>
              <a:t>[LISTING PRICE]</a:t>
            </a:r>
          </a:p>
        </p:txBody>
      </p:sp>
      <p:sp>
        <p:nvSpPr>
          <p:cNvPr id="57" name="Text Placeholder 26">
            <a:extLst>
              <a:ext uri="{FF2B5EF4-FFF2-40B4-BE49-F238E27FC236}">
                <a16:creationId xmlns:a16="http://schemas.microsoft.com/office/drawing/2014/main" id="{83DC9D9C-3206-4F3D-AC30-77F54BBDA28B}"/>
              </a:ext>
            </a:extLst>
          </p:cNvPr>
          <p:cNvSpPr>
            <a:spLocks noGrp="1"/>
          </p:cNvSpPr>
          <p:nvPr>
            <p:ph type="body" sz="quarter" idx="42" hasCustomPrompt="1"/>
          </p:nvPr>
        </p:nvSpPr>
        <p:spPr>
          <a:xfrm>
            <a:off x="3505200" y="4993322"/>
            <a:ext cx="2743200" cy="274320"/>
          </a:xfrm>
        </p:spPr>
        <p:txBody>
          <a:bodyPr anchor="ctr">
            <a:normAutofit/>
          </a:bodyPr>
          <a:lstStyle>
            <a:lvl1pPr marL="0" indent="0">
              <a:buFont typeface="Arial" panose="020B0604020202020204" pitchFamily="34" charset="0"/>
              <a:buNone/>
              <a:defRPr sz="1400"/>
            </a:lvl1pPr>
          </a:lstStyle>
          <a:p>
            <a:pPr lvl="0"/>
            <a:r>
              <a:rPr lang="en-US" dirty="0"/>
              <a:t>Days on Market:</a:t>
            </a:r>
          </a:p>
        </p:txBody>
      </p:sp>
      <p:sp>
        <p:nvSpPr>
          <p:cNvPr id="58" name="Picture Placeholder 4">
            <a:extLst>
              <a:ext uri="{FF2B5EF4-FFF2-40B4-BE49-F238E27FC236}">
                <a16:creationId xmlns:a16="http://schemas.microsoft.com/office/drawing/2014/main" id="{F1F00DD7-7499-4A2E-8407-5EB554456A79}"/>
              </a:ext>
            </a:extLst>
          </p:cNvPr>
          <p:cNvSpPr>
            <a:spLocks noGrp="1"/>
          </p:cNvSpPr>
          <p:nvPr>
            <p:ph type="pic" sz="quarter" idx="43" hasCustomPrompt="1"/>
          </p:nvPr>
        </p:nvSpPr>
        <p:spPr>
          <a:xfrm>
            <a:off x="3505200" y="1485900"/>
            <a:ext cx="2743200" cy="2057400"/>
          </a:xfrm>
        </p:spPr>
        <p:txBody>
          <a:bodyPr/>
          <a:lstStyle>
            <a:lvl1pPr algn="ctr">
              <a:defRPr/>
            </a:lvl1pPr>
          </a:lstStyle>
          <a:p>
            <a:r>
              <a:rPr lang="en-US" dirty="0"/>
              <a:t>[LISTING PHOTO]</a:t>
            </a:r>
          </a:p>
        </p:txBody>
      </p:sp>
      <p:sp>
        <p:nvSpPr>
          <p:cNvPr id="7" name="Text Placeholder 6">
            <a:extLst>
              <a:ext uri="{FF2B5EF4-FFF2-40B4-BE49-F238E27FC236}">
                <a16:creationId xmlns:a16="http://schemas.microsoft.com/office/drawing/2014/main" id="{E0AC4CA4-287B-410B-8259-FFAA2205D66E}"/>
              </a:ext>
            </a:extLst>
          </p:cNvPr>
          <p:cNvSpPr>
            <a:spLocks noGrp="1"/>
          </p:cNvSpPr>
          <p:nvPr>
            <p:ph type="body" sz="quarter" idx="44" hasCustomPrompt="1"/>
          </p:nvPr>
        </p:nvSpPr>
        <p:spPr>
          <a:xfrm>
            <a:off x="9930384" y="2753994"/>
            <a:ext cx="1627632" cy="576072"/>
          </a:xfrm>
        </p:spPr>
        <p:txBody>
          <a:bodyPr anchor="ctr">
            <a:normAutofit/>
          </a:bodyPr>
          <a:lstStyle>
            <a:lvl1pPr algn="ctr">
              <a:defRPr sz="1600">
                <a:solidFill>
                  <a:schemeClr val="bg1"/>
                </a:solidFill>
              </a:defRPr>
            </a:lvl1pPr>
          </a:lstStyle>
          <a:p>
            <a:pPr lvl="0"/>
            <a:r>
              <a:rPr lang="en-US" dirty="0"/>
              <a:t>Median Listing Price:</a:t>
            </a:r>
          </a:p>
        </p:txBody>
      </p:sp>
      <p:sp>
        <p:nvSpPr>
          <p:cNvPr id="12" name="Text Placeholder 11">
            <a:extLst>
              <a:ext uri="{FF2B5EF4-FFF2-40B4-BE49-F238E27FC236}">
                <a16:creationId xmlns:a16="http://schemas.microsoft.com/office/drawing/2014/main" id="{2AA04F7F-321E-458F-92E1-3621EF0024E6}"/>
              </a:ext>
            </a:extLst>
          </p:cNvPr>
          <p:cNvSpPr>
            <a:spLocks noGrp="1"/>
          </p:cNvSpPr>
          <p:nvPr>
            <p:ph type="body" sz="quarter" idx="45" hasCustomPrompt="1"/>
          </p:nvPr>
        </p:nvSpPr>
        <p:spPr>
          <a:xfrm>
            <a:off x="9930384" y="3343275"/>
            <a:ext cx="1627632" cy="242887"/>
          </a:xfrm>
        </p:spPr>
        <p:txBody>
          <a:bodyPr anchor="ctr">
            <a:noAutofit/>
          </a:bodyPr>
          <a:lstStyle>
            <a:lvl1pPr algn="ctr">
              <a:defRPr sz="1600">
                <a:solidFill>
                  <a:schemeClr val="bg1"/>
                </a:solidFill>
              </a:defRPr>
            </a:lvl1pPr>
            <a:lvl5pPr>
              <a:defRPr/>
            </a:lvl5pPr>
          </a:lstStyle>
          <a:p>
            <a:pPr lvl="0"/>
            <a:r>
              <a:rPr lang="en-US" dirty="0"/>
              <a:t>[INSERT STAT]</a:t>
            </a:r>
          </a:p>
        </p:txBody>
      </p:sp>
      <p:sp>
        <p:nvSpPr>
          <p:cNvPr id="59" name="Text Placeholder 6">
            <a:extLst>
              <a:ext uri="{FF2B5EF4-FFF2-40B4-BE49-F238E27FC236}">
                <a16:creationId xmlns:a16="http://schemas.microsoft.com/office/drawing/2014/main" id="{CCA34DC7-AB2B-4CFD-9417-C9E759961D0F}"/>
              </a:ext>
            </a:extLst>
          </p:cNvPr>
          <p:cNvSpPr>
            <a:spLocks noGrp="1"/>
          </p:cNvSpPr>
          <p:nvPr>
            <p:ph type="body" sz="quarter" idx="46" hasCustomPrompt="1"/>
          </p:nvPr>
        </p:nvSpPr>
        <p:spPr>
          <a:xfrm>
            <a:off x="9930384" y="3789680"/>
            <a:ext cx="1627632" cy="575690"/>
          </a:xfrm>
        </p:spPr>
        <p:txBody>
          <a:bodyPr anchor="ctr">
            <a:normAutofit/>
          </a:bodyPr>
          <a:lstStyle>
            <a:lvl1pPr algn="ctr">
              <a:defRPr sz="1600">
                <a:solidFill>
                  <a:schemeClr val="bg1"/>
                </a:solidFill>
              </a:defRPr>
            </a:lvl1pPr>
          </a:lstStyle>
          <a:p>
            <a:pPr lvl="0"/>
            <a:r>
              <a:rPr lang="en-US" dirty="0"/>
              <a:t>Median Days on Market:</a:t>
            </a:r>
          </a:p>
        </p:txBody>
      </p:sp>
      <p:sp>
        <p:nvSpPr>
          <p:cNvPr id="60" name="Text Placeholder 11">
            <a:extLst>
              <a:ext uri="{FF2B5EF4-FFF2-40B4-BE49-F238E27FC236}">
                <a16:creationId xmlns:a16="http://schemas.microsoft.com/office/drawing/2014/main" id="{A6CA0086-5343-4392-AD5C-A95E3DB05773}"/>
              </a:ext>
            </a:extLst>
          </p:cNvPr>
          <p:cNvSpPr>
            <a:spLocks noGrp="1"/>
          </p:cNvSpPr>
          <p:nvPr>
            <p:ph type="body" sz="quarter" idx="47" hasCustomPrompt="1"/>
          </p:nvPr>
        </p:nvSpPr>
        <p:spPr>
          <a:xfrm>
            <a:off x="9930384" y="4379595"/>
            <a:ext cx="1627632" cy="242887"/>
          </a:xfrm>
        </p:spPr>
        <p:txBody>
          <a:bodyPr anchor="ctr">
            <a:noAutofit/>
          </a:bodyPr>
          <a:lstStyle>
            <a:lvl1pPr algn="ctr">
              <a:defRPr sz="1600">
                <a:solidFill>
                  <a:schemeClr val="bg1"/>
                </a:solidFill>
              </a:defRPr>
            </a:lvl1pPr>
            <a:lvl5pPr>
              <a:defRPr/>
            </a:lvl5pPr>
          </a:lstStyle>
          <a:p>
            <a:pPr lvl="0"/>
            <a:r>
              <a:rPr lang="en-US" dirty="0"/>
              <a:t>[INSERT STAT]</a:t>
            </a:r>
          </a:p>
        </p:txBody>
      </p:sp>
      <p:sp>
        <p:nvSpPr>
          <p:cNvPr id="34" name="Picture Placeholder 5">
            <a:extLst>
              <a:ext uri="{FF2B5EF4-FFF2-40B4-BE49-F238E27FC236}">
                <a16:creationId xmlns:a16="http://schemas.microsoft.com/office/drawing/2014/main" id="{528694E7-1B2B-4E20-9D27-845EADFA4E92}"/>
              </a:ext>
            </a:extLst>
          </p:cNvPr>
          <p:cNvSpPr>
            <a:spLocks noGrp="1"/>
          </p:cNvSpPr>
          <p:nvPr>
            <p:ph type="pic" sz="quarter" idx="48"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Tree>
    <p:extLst>
      <p:ext uri="{BB962C8B-B14F-4D97-AF65-F5344CB8AC3E}">
        <p14:creationId xmlns:p14="http://schemas.microsoft.com/office/powerpoint/2010/main" val="48517523"/>
      </p:ext>
    </p:extLst>
  </p:cSld>
  <p:clrMapOvr>
    <a:masterClrMapping/>
  </p:clrMapOvr>
  <p:extLst>
    <p:ext uri="{DCECCB84-F9BA-43D5-87BE-67443E8EF086}">
      <p15:sldGuideLst xmlns:p15="http://schemas.microsoft.com/office/powerpoint/2012/main">
        <p15:guide id="1" orient="horz" pos="936">
          <p15:clr>
            <a:srgbClr val="FBAE40"/>
          </p15:clr>
        </p15:guide>
        <p15:guide id="2" orient="horz" pos="3888">
          <p15:clr>
            <a:srgbClr val="FBAE40"/>
          </p15:clr>
        </p15:guide>
        <p15:guide id="3" pos="67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9: Pricing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FE45-4882-4315-A900-EEEA1AEF31BA}"/>
              </a:ext>
            </a:extLst>
          </p:cNvPr>
          <p:cNvSpPr>
            <a:spLocks noGrp="1"/>
          </p:cNvSpPr>
          <p:nvPr>
            <p:ph type="title" hasCustomPrompt="1"/>
          </p:nvPr>
        </p:nvSpPr>
        <p:spPr/>
        <p:txBody>
          <a:bodyPr/>
          <a:lstStyle>
            <a:lvl1pPr>
              <a:defRPr/>
            </a:lvl1pPr>
          </a:lstStyle>
          <a:p>
            <a:r>
              <a:rPr lang="en-US" dirty="0"/>
              <a:t>Pricing Strategy</a:t>
            </a:r>
          </a:p>
        </p:txBody>
      </p:sp>
      <p:sp>
        <p:nvSpPr>
          <p:cNvPr id="4" name="Date Placeholder 3">
            <a:extLst>
              <a:ext uri="{FF2B5EF4-FFF2-40B4-BE49-F238E27FC236}">
                <a16:creationId xmlns:a16="http://schemas.microsoft.com/office/drawing/2014/main" id="{F9378E63-7C15-40EC-A8B7-FC67C71EF40C}"/>
              </a:ext>
            </a:extLst>
          </p:cNvPr>
          <p:cNvSpPr>
            <a:spLocks noGrp="1"/>
          </p:cNvSpPr>
          <p:nvPr>
            <p:ph type="dt" sz="half" idx="10"/>
          </p:nvPr>
        </p:nvSpPr>
        <p:spPr/>
        <p:txBody>
          <a:bodyPr/>
          <a:lstStyle/>
          <a:p>
            <a:fld id="{A212AB94-AA6D-4A7E-94FA-43D2B81B21A9}" type="datetimeFigureOut">
              <a:rPr lang="en-US" smtClean="0"/>
              <a:t>3/3/2021</a:t>
            </a:fld>
            <a:endParaRPr lang="en-US"/>
          </a:p>
        </p:txBody>
      </p:sp>
      <p:sp>
        <p:nvSpPr>
          <p:cNvPr id="16" name="Text Placeholder 9">
            <a:extLst>
              <a:ext uri="{FF2B5EF4-FFF2-40B4-BE49-F238E27FC236}">
                <a16:creationId xmlns:a16="http://schemas.microsoft.com/office/drawing/2014/main" id="{DA621D60-90BF-4E02-8105-C631BDD271F0}"/>
              </a:ext>
            </a:extLst>
          </p:cNvPr>
          <p:cNvSpPr>
            <a:spLocks noGrp="1"/>
          </p:cNvSpPr>
          <p:nvPr>
            <p:ph type="body" sz="quarter" idx="20"/>
          </p:nvPr>
        </p:nvSpPr>
        <p:spPr>
          <a:xfrm>
            <a:off x="609600" y="1485900"/>
            <a:ext cx="8348472" cy="576072"/>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2" name="Picture Placeholder 5">
            <a:extLst>
              <a:ext uri="{FF2B5EF4-FFF2-40B4-BE49-F238E27FC236}">
                <a16:creationId xmlns:a16="http://schemas.microsoft.com/office/drawing/2014/main" id="{CFD21C56-E0EB-401F-BC34-4E7E65EF23E3}"/>
              </a:ext>
            </a:extLst>
          </p:cNvPr>
          <p:cNvSpPr>
            <a:spLocks noGrp="1"/>
          </p:cNvSpPr>
          <p:nvPr>
            <p:ph type="pic" sz="quarter" idx="22"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
        <p:nvSpPr>
          <p:cNvPr id="6" name="Text Placeholder 5">
            <a:extLst>
              <a:ext uri="{FF2B5EF4-FFF2-40B4-BE49-F238E27FC236}">
                <a16:creationId xmlns:a16="http://schemas.microsoft.com/office/drawing/2014/main" id="{09FC8472-EEA2-42D9-BE17-741F75804C17}"/>
              </a:ext>
            </a:extLst>
          </p:cNvPr>
          <p:cNvSpPr>
            <a:spLocks noGrp="1"/>
          </p:cNvSpPr>
          <p:nvPr>
            <p:ph type="body" sz="quarter" idx="23"/>
          </p:nvPr>
        </p:nvSpPr>
        <p:spPr>
          <a:xfrm>
            <a:off x="3151632" y="2212848"/>
            <a:ext cx="5806440" cy="3959352"/>
          </a:xfrm>
        </p:spPr>
        <p:txBody>
          <a:bodyPr/>
          <a:lstStyle/>
          <a:p>
            <a:pPr lvl="0"/>
            <a:endParaRPr lang="en-US" dirty="0"/>
          </a:p>
        </p:txBody>
      </p:sp>
    </p:spTree>
    <p:extLst>
      <p:ext uri="{BB962C8B-B14F-4D97-AF65-F5344CB8AC3E}">
        <p14:creationId xmlns:p14="http://schemas.microsoft.com/office/powerpoint/2010/main" val="420734533"/>
      </p:ext>
    </p:extLst>
  </p:cSld>
  <p:clrMapOvr>
    <a:masterClrMapping/>
  </p:clrMapOvr>
  <p:extLst>
    <p:ext uri="{DCECCB84-F9BA-43D5-87BE-67443E8EF086}">
      <p15:sldGuideLst xmlns:p15="http://schemas.microsoft.com/office/powerpoint/2012/main">
        <p15:guide id="1" pos="6768">
          <p15:clr>
            <a:srgbClr val="FBAE40"/>
          </p15:clr>
        </p15:guide>
        <p15:guide id="2" orient="horz" pos="936">
          <p15:clr>
            <a:srgbClr val="FBAE40"/>
          </p15:clr>
        </p15:guide>
        <p15:guide id="3" pos="2328">
          <p15:clr>
            <a:srgbClr val="FBAE40"/>
          </p15:clr>
        </p15:guide>
        <p15:guide id="4" orient="horz" pos="388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10: Listing Price Propos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FE45-4882-4315-A900-EEEA1AEF31BA}"/>
              </a:ext>
            </a:extLst>
          </p:cNvPr>
          <p:cNvSpPr>
            <a:spLocks noGrp="1"/>
          </p:cNvSpPr>
          <p:nvPr>
            <p:ph type="title" hasCustomPrompt="1"/>
          </p:nvPr>
        </p:nvSpPr>
        <p:spPr/>
        <p:txBody>
          <a:bodyPr/>
          <a:lstStyle>
            <a:lvl1pPr>
              <a:defRPr/>
            </a:lvl1pPr>
          </a:lstStyle>
          <a:p>
            <a:r>
              <a:rPr lang="en-US" dirty="0"/>
              <a:t>Listing Price Proposal</a:t>
            </a:r>
          </a:p>
        </p:txBody>
      </p:sp>
      <p:sp>
        <p:nvSpPr>
          <p:cNvPr id="4" name="Date Placeholder 3">
            <a:extLst>
              <a:ext uri="{FF2B5EF4-FFF2-40B4-BE49-F238E27FC236}">
                <a16:creationId xmlns:a16="http://schemas.microsoft.com/office/drawing/2014/main" id="{F9378E63-7C15-40EC-A8B7-FC67C71EF40C}"/>
              </a:ext>
            </a:extLst>
          </p:cNvPr>
          <p:cNvSpPr>
            <a:spLocks noGrp="1"/>
          </p:cNvSpPr>
          <p:nvPr>
            <p:ph type="dt" sz="half" idx="10"/>
          </p:nvPr>
        </p:nvSpPr>
        <p:spPr/>
        <p:txBody>
          <a:bodyPr/>
          <a:lstStyle/>
          <a:p>
            <a:fld id="{A212AB94-AA6D-4A7E-94FA-43D2B81B21A9}" type="datetimeFigureOut">
              <a:rPr lang="en-US" smtClean="0"/>
              <a:t>3/3/2021</a:t>
            </a:fld>
            <a:endParaRPr lang="en-US"/>
          </a:p>
        </p:txBody>
      </p:sp>
      <p:sp>
        <p:nvSpPr>
          <p:cNvPr id="12" name="Picture Placeholder 5">
            <a:extLst>
              <a:ext uri="{FF2B5EF4-FFF2-40B4-BE49-F238E27FC236}">
                <a16:creationId xmlns:a16="http://schemas.microsoft.com/office/drawing/2014/main" id="{CFD21C56-E0EB-401F-BC34-4E7E65EF23E3}"/>
              </a:ext>
            </a:extLst>
          </p:cNvPr>
          <p:cNvSpPr>
            <a:spLocks noGrp="1"/>
          </p:cNvSpPr>
          <p:nvPr>
            <p:ph type="pic" sz="quarter" idx="22" hasCustomPrompt="1"/>
          </p:nvPr>
        </p:nvSpPr>
        <p:spPr>
          <a:xfrm>
            <a:off x="10126980" y="685800"/>
            <a:ext cx="1234440" cy="914400"/>
          </a:xfrm>
        </p:spPr>
        <p:txBody>
          <a:bodyPr>
            <a:normAutofit/>
          </a:bodyPr>
          <a:lstStyle>
            <a:lvl1pPr algn="ctr">
              <a:defRPr sz="1600">
                <a:solidFill>
                  <a:schemeClr val="bg1">
                    <a:lumMod val="95000"/>
                  </a:schemeClr>
                </a:solidFill>
              </a:defRPr>
            </a:lvl1pPr>
          </a:lstStyle>
          <a:p>
            <a:r>
              <a:rPr lang="en-US" dirty="0"/>
              <a:t>[LOGO]</a:t>
            </a:r>
          </a:p>
        </p:txBody>
      </p:sp>
      <p:sp>
        <p:nvSpPr>
          <p:cNvPr id="5" name="Text Placeholder 4">
            <a:extLst>
              <a:ext uri="{FF2B5EF4-FFF2-40B4-BE49-F238E27FC236}">
                <a16:creationId xmlns:a16="http://schemas.microsoft.com/office/drawing/2014/main" id="{689AD26B-A515-451F-B8E5-2F6D4762751C}"/>
              </a:ext>
            </a:extLst>
          </p:cNvPr>
          <p:cNvSpPr>
            <a:spLocks noGrp="1"/>
          </p:cNvSpPr>
          <p:nvPr>
            <p:ph type="body" sz="quarter" idx="23" hasCustomPrompt="1"/>
          </p:nvPr>
        </p:nvSpPr>
        <p:spPr>
          <a:xfrm>
            <a:off x="609600" y="2186940"/>
            <a:ext cx="2743200" cy="914400"/>
          </a:xfrm>
        </p:spPr>
        <p:txBody>
          <a:bodyPr anchor="b"/>
          <a:lstStyle>
            <a:lvl1pPr algn="ctr">
              <a:defRPr b="0"/>
            </a:lvl1pPr>
          </a:lstStyle>
          <a:p>
            <a:r>
              <a:rPr lang="en-US" sz="2000" b="1" dirty="0"/>
              <a:t>Price Range of</a:t>
            </a:r>
            <a:br>
              <a:rPr lang="en-US" sz="2000" b="1" dirty="0"/>
            </a:br>
            <a:r>
              <a:rPr lang="en-US" sz="2000" b="1" dirty="0"/>
              <a:t>Recently Sold Homes</a:t>
            </a:r>
          </a:p>
        </p:txBody>
      </p:sp>
      <p:sp>
        <p:nvSpPr>
          <p:cNvPr id="8" name="Text Placeholder 7">
            <a:extLst>
              <a:ext uri="{FF2B5EF4-FFF2-40B4-BE49-F238E27FC236}">
                <a16:creationId xmlns:a16="http://schemas.microsoft.com/office/drawing/2014/main" id="{8EAEA824-2740-42D3-B3AF-B4C241785ECE}"/>
              </a:ext>
            </a:extLst>
          </p:cNvPr>
          <p:cNvSpPr>
            <a:spLocks noGrp="1"/>
          </p:cNvSpPr>
          <p:nvPr>
            <p:ph type="body" sz="quarter" idx="24" hasCustomPrompt="1"/>
          </p:nvPr>
        </p:nvSpPr>
        <p:spPr>
          <a:xfrm>
            <a:off x="3505200" y="2186940"/>
            <a:ext cx="2743200" cy="914400"/>
          </a:xfrm>
        </p:spPr>
        <p:txBody>
          <a:bodyPr anchor="b"/>
          <a:lstStyle>
            <a:lvl1pPr algn="ctr">
              <a:defRPr/>
            </a:lvl1pPr>
          </a:lstStyle>
          <a:p>
            <a:r>
              <a:rPr lang="en-US" sz="2000" b="1" dirty="0"/>
              <a:t>Price Range of</a:t>
            </a:r>
            <a:br>
              <a:rPr lang="en-US" sz="2000" b="1" dirty="0"/>
            </a:br>
            <a:r>
              <a:rPr lang="en-US" sz="2000" b="1" dirty="0"/>
              <a:t>Active Home Sales</a:t>
            </a:r>
          </a:p>
        </p:txBody>
      </p:sp>
      <p:sp>
        <p:nvSpPr>
          <p:cNvPr id="10" name="Text Placeholder 9">
            <a:extLst>
              <a:ext uri="{FF2B5EF4-FFF2-40B4-BE49-F238E27FC236}">
                <a16:creationId xmlns:a16="http://schemas.microsoft.com/office/drawing/2014/main" id="{7B80046C-8ADA-494A-AB17-CAEF45B3D1A1}"/>
              </a:ext>
            </a:extLst>
          </p:cNvPr>
          <p:cNvSpPr>
            <a:spLocks noGrp="1"/>
          </p:cNvSpPr>
          <p:nvPr>
            <p:ph type="body" sz="quarter" idx="25" hasCustomPrompt="1"/>
          </p:nvPr>
        </p:nvSpPr>
        <p:spPr>
          <a:xfrm>
            <a:off x="6400800" y="2186940"/>
            <a:ext cx="2743200" cy="914400"/>
          </a:xfrm>
        </p:spPr>
        <p:txBody>
          <a:bodyPr anchor="b"/>
          <a:lstStyle>
            <a:lvl1pPr algn="ctr">
              <a:defRPr/>
            </a:lvl1pPr>
          </a:lstStyle>
          <a:p>
            <a:r>
              <a:rPr lang="en-US" sz="2000" b="1" dirty="0"/>
              <a:t>Price Range of</a:t>
            </a:r>
            <a:br>
              <a:rPr lang="en-US" sz="2000" b="1" dirty="0"/>
            </a:br>
            <a:r>
              <a:rPr lang="en-US" sz="2000" b="1" dirty="0"/>
              <a:t>Homes that Did Not Sell</a:t>
            </a:r>
          </a:p>
        </p:txBody>
      </p:sp>
      <p:sp>
        <p:nvSpPr>
          <p:cNvPr id="13" name="Text Placeholder 12">
            <a:extLst>
              <a:ext uri="{FF2B5EF4-FFF2-40B4-BE49-F238E27FC236}">
                <a16:creationId xmlns:a16="http://schemas.microsoft.com/office/drawing/2014/main" id="{21027023-22BA-487E-BC2D-E750337AAD9F}"/>
              </a:ext>
            </a:extLst>
          </p:cNvPr>
          <p:cNvSpPr>
            <a:spLocks noGrp="1"/>
          </p:cNvSpPr>
          <p:nvPr>
            <p:ph type="body" sz="quarter" idx="26" hasCustomPrompt="1"/>
          </p:nvPr>
        </p:nvSpPr>
        <p:spPr>
          <a:xfrm>
            <a:off x="609600" y="3119438"/>
            <a:ext cx="2743200" cy="365760"/>
          </a:xfrm>
        </p:spPr>
        <p:txBody>
          <a:bodyPr anchor="ctr">
            <a:normAutofit/>
          </a:bodyPr>
          <a:lstStyle>
            <a:lvl1pPr marL="0" indent="0" algn="ctr">
              <a:buFont typeface="Arial" panose="020B0604020202020204" pitchFamily="34" charset="0"/>
              <a:buNone/>
              <a:defRPr sz="1600"/>
            </a:lvl1pPr>
          </a:lstStyle>
          <a:p>
            <a:pPr marL="0" indent="0">
              <a:buFont typeface="Arial" panose="020B0604020202020204" pitchFamily="34" charset="0"/>
              <a:buNone/>
            </a:pPr>
            <a:r>
              <a:rPr lang="en-US" dirty="0"/>
              <a:t>[PRICE RANGE]</a:t>
            </a:r>
          </a:p>
        </p:txBody>
      </p:sp>
      <p:sp>
        <p:nvSpPr>
          <p:cNvPr id="15" name="Text Placeholder 14">
            <a:extLst>
              <a:ext uri="{FF2B5EF4-FFF2-40B4-BE49-F238E27FC236}">
                <a16:creationId xmlns:a16="http://schemas.microsoft.com/office/drawing/2014/main" id="{E268E1F4-A410-4282-8D20-22331A9754B6}"/>
              </a:ext>
            </a:extLst>
          </p:cNvPr>
          <p:cNvSpPr>
            <a:spLocks noGrp="1"/>
          </p:cNvSpPr>
          <p:nvPr>
            <p:ph type="body" sz="quarter" idx="27" hasCustomPrompt="1"/>
          </p:nvPr>
        </p:nvSpPr>
        <p:spPr>
          <a:xfrm>
            <a:off x="3505200" y="3120930"/>
            <a:ext cx="2743200" cy="365760"/>
          </a:xfrm>
        </p:spPr>
        <p:txBody>
          <a:bodyPr anchor="ctr">
            <a:noAutofit/>
          </a:bodyPr>
          <a:lstStyle>
            <a:lvl1pPr marL="0" indent="0" algn="ctr">
              <a:buFont typeface="Arial" panose="020B0604020202020204" pitchFamily="34" charset="0"/>
              <a:buNone/>
              <a:defRPr sz="1600"/>
            </a:lvl1pPr>
          </a:lstStyle>
          <a:p>
            <a:pPr marL="0" indent="0">
              <a:buFont typeface="Arial" panose="020B0604020202020204" pitchFamily="34" charset="0"/>
              <a:buNone/>
            </a:pPr>
            <a:r>
              <a:rPr lang="en-US" dirty="0"/>
              <a:t>[PRICE RANGE]</a:t>
            </a:r>
          </a:p>
        </p:txBody>
      </p:sp>
      <p:sp>
        <p:nvSpPr>
          <p:cNvPr id="18" name="Text Placeholder 17">
            <a:extLst>
              <a:ext uri="{FF2B5EF4-FFF2-40B4-BE49-F238E27FC236}">
                <a16:creationId xmlns:a16="http://schemas.microsoft.com/office/drawing/2014/main" id="{56C1B646-133E-4212-8D68-CFA57809EA4E}"/>
              </a:ext>
            </a:extLst>
          </p:cNvPr>
          <p:cNvSpPr>
            <a:spLocks noGrp="1"/>
          </p:cNvSpPr>
          <p:nvPr>
            <p:ph type="body" sz="quarter" idx="28" hasCustomPrompt="1"/>
          </p:nvPr>
        </p:nvSpPr>
        <p:spPr>
          <a:xfrm>
            <a:off x="6400800" y="3122613"/>
            <a:ext cx="2743200" cy="365760"/>
          </a:xfrm>
        </p:spPr>
        <p:txBody>
          <a:bodyPr anchor="ctr">
            <a:normAutofit/>
          </a:bodyPr>
          <a:lstStyle>
            <a:lvl1pPr marL="0" indent="0" algn="ctr">
              <a:buFont typeface="Arial" panose="020B0604020202020204" pitchFamily="34" charset="0"/>
              <a:buNone/>
              <a:defRPr sz="1600"/>
            </a:lvl1pPr>
          </a:lstStyle>
          <a:p>
            <a:pPr marL="0" indent="0">
              <a:buFont typeface="Arial" panose="020B0604020202020204" pitchFamily="34" charset="0"/>
              <a:buNone/>
            </a:pPr>
            <a:r>
              <a:rPr lang="en-US" dirty="0"/>
              <a:t>[PRICE RANGE]</a:t>
            </a:r>
          </a:p>
        </p:txBody>
      </p:sp>
      <p:sp>
        <p:nvSpPr>
          <p:cNvPr id="9" name="Text Placeholder 8">
            <a:extLst>
              <a:ext uri="{FF2B5EF4-FFF2-40B4-BE49-F238E27FC236}">
                <a16:creationId xmlns:a16="http://schemas.microsoft.com/office/drawing/2014/main" id="{70B8528E-3F9C-410D-B3FE-744DE615794A}"/>
              </a:ext>
            </a:extLst>
          </p:cNvPr>
          <p:cNvSpPr>
            <a:spLocks noGrp="1"/>
          </p:cNvSpPr>
          <p:nvPr>
            <p:ph type="body" sz="quarter" idx="30" hasCustomPrompt="1"/>
          </p:nvPr>
        </p:nvSpPr>
        <p:spPr>
          <a:xfrm>
            <a:off x="2513076" y="4084955"/>
            <a:ext cx="4727448" cy="475488"/>
          </a:xfrm>
        </p:spPr>
        <p:txBody>
          <a:bodyPr anchor="ctr">
            <a:noAutofit/>
          </a:bodyPr>
          <a:lstStyle>
            <a:lvl1pPr algn="ctr">
              <a:defRPr sz="2800" b="1">
                <a:solidFill>
                  <a:schemeClr val="bg2">
                    <a:lumMod val="25000"/>
                  </a:schemeClr>
                </a:solidFill>
              </a:defRPr>
            </a:lvl1pPr>
          </a:lstStyle>
          <a:p>
            <a:pPr lvl="0"/>
            <a:r>
              <a:rPr lang="en-US" dirty="0"/>
              <a:t>Your Listing Price Proposal for</a:t>
            </a:r>
          </a:p>
        </p:txBody>
      </p:sp>
      <p:sp>
        <p:nvSpPr>
          <p:cNvPr id="14" name="Text Placeholder 13">
            <a:extLst>
              <a:ext uri="{FF2B5EF4-FFF2-40B4-BE49-F238E27FC236}">
                <a16:creationId xmlns:a16="http://schemas.microsoft.com/office/drawing/2014/main" id="{E9694797-6FCB-4451-800D-FB8FC154DA5C}"/>
              </a:ext>
            </a:extLst>
          </p:cNvPr>
          <p:cNvSpPr>
            <a:spLocks noGrp="1"/>
          </p:cNvSpPr>
          <p:nvPr>
            <p:ph type="body" sz="quarter" idx="31" hasCustomPrompt="1"/>
          </p:nvPr>
        </p:nvSpPr>
        <p:spPr>
          <a:xfrm>
            <a:off x="2513076" y="5059838"/>
            <a:ext cx="4727448" cy="475488"/>
          </a:xfrm>
        </p:spPr>
        <p:txBody>
          <a:bodyPr anchor="ctr">
            <a:normAutofit/>
          </a:bodyPr>
          <a:lstStyle>
            <a:lvl1pPr algn="ctr">
              <a:defRPr sz="2400" b="1">
                <a:solidFill>
                  <a:schemeClr val="bg2">
                    <a:lumMod val="25000"/>
                  </a:schemeClr>
                </a:solidFill>
              </a:defRPr>
            </a:lvl1pPr>
          </a:lstStyle>
          <a:p>
            <a:pPr lvl="0"/>
            <a:r>
              <a:rPr lang="en-US" dirty="0"/>
              <a:t>[PRICE PROPOSAL]</a:t>
            </a:r>
          </a:p>
        </p:txBody>
      </p:sp>
      <p:sp>
        <p:nvSpPr>
          <p:cNvPr id="26" name="Text Placeholder 25">
            <a:extLst>
              <a:ext uri="{FF2B5EF4-FFF2-40B4-BE49-F238E27FC236}">
                <a16:creationId xmlns:a16="http://schemas.microsoft.com/office/drawing/2014/main" id="{A7E89379-7393-4E02-A63C-ECF9C050118F}"/>
              </a:ext>
            </a:extLst>
          </p:cNvPr>
          <p:cNvSpPr>
            <a:spLocks noGrp="1"/>
          </p:cNvSpPr>
          <p:nvPr>
            <p:ph type="body" sz="quarter" idx="34" hasCustomPrompt="1"/>
          </p:nvPr>
        </p:nvSpPr>
        <p:spPr>
          <a:xfrm>
            <a:off x="2513076" y="4572317"/>
            <a:ext cx="4727448" cy="475488"/>
          </a:xfrm>
        </p:spPr>
        <p:txBody>
          <a:bodyPr anchor="ctr">
            <a:noAutofit/>
          </a:bodyPr>
          <a:lstStyle>
            <a:lvl1pPr algn="ctr">
              <a:defRPr sz="2800">
                <a:solidFill>
                  <a:schemeClr val="bg2">
                    <a:lumMod val="25000"/>
                  </a:schemeClr>
                </a:solidFill>
              </a:defRPr>
            </a:lvl1pPr>
          </a:lstStyle>
          <a:p>
            <a:pPr lvl="0"/>
            <a:r>
              <a:rPr lang="en-US" dirty="0"/>
              <a:t>12345 Main Street:</a:t>
            </a:r>
          </a:p>
        </p:txBody>
      </p:sp>
    </p:spTree>
    <p:extLst>
      <p:ext uri="{BB962C8B-B14F-4D97-AF65-F5344CB8AC3E}">
        <p14:creationId xmlns:p14="http://schemas.microsoft.com/office/powerpoint/2010/main" val="3087180970"/>
      </p:ext>
    </p:extLst>
  </p:cSld>
  <p:clrMapOvr>
    <a:masterClrMapping/>
  </p:clrMapOvr>
  <p:extLst>
    <p:ext uri="{DCECCB84-F9BA-43D5-87BE-67443E8EF086}">
      <p15:sldGuideLst xmlns:p15="http://schemas.microsoft.com/office/powerpoint/2012/main">
        <p15:guide id="1" pos="6768">
          <p15:clr>
            <a:srgbClr val="FBAE40"/>
          </p15:clr>
        </p15:guide>
        <p15:guide id="2" orient="horz" pos="936">
          <p15:clr>
            <a:srgbClr val="FBAE40"/>
          </p15:clr>
        </p15:guide>
        <p15:guide id="3" pos="2328">
          <p15:clr>
            <a:srgbClr val="FBAE40"/>
          </p15:clr>
        </p15:guide>
        <p15:guide id="4" orient="horz" pos="3888">
          <p15:clr>
            <a:srgbClr val="FBAE40"/>
          </p15:clr>
        </p15:guide>
        <p15:guide id="5" pos="30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5979F-8439-4D78-8300-507D99CA4253}"/>
              </a:ext>
            </a:extLst>
          </p:cNvPr>
          <p:cNvSpPr>
            <a:spLocks noGrp="1"/>
          </p:cNvSpPr>
          <p:nvPr>
            <p:ph type="title"/>
          </p:nvPr>
        </p:nvSpPr>
        <p:spPr>
          <a:xfrm>
            <a:off x="609600" y="685800"/>
            <a:ext cx="8534400" cy="685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DE64F05-4CF8-4343-87DF-7542101916E0}"/>
              </a:ext>
            </a:extLst>
          </p:cNvPr>
          <p:cNvSpPr>
            <a:spLocks noGrp="1"/>
          </p:cNvSpPr>
          <p:nvPr>
            <p:ph type="body" idx="1"/>
          </p:nvPr>
        </p:nvSpPr>
        <p:spPr>
          <a:xfrm>
            <a:off x="609600" y="1490345"/>
            <a:ext cx="8534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98EF66-A51C-4E50-94D4-8B3925FAD3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2AB94-AA6D-4A7E-94FA-43D2B81B21A9}" type="datetimeFigureOut">
              <a:rPr lang="en-US" smtClean="0"/>
              <a:t>3/3/2021</a:t>
            </a:fld>
            <a:endParaRPr lang="en-US"/>
          </a:p>
        </p:txBody>
      </p:sp>
      <p:sp>
        <p:nvSpPr>
          <p:cNvPr id="5" name="Footer Placeholder 4">
            <a:extLst>
              <a:ext uri="{FF2B5EF4-FFF2-40B4-BE49-F238E27FC236}">
                <a16:creationId xmlns:a16="http://schemas.microsoft.com/office/drawing/2014/main" id="{2B08CCD4-CE2E-4F81-9F5B-957A6417A9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FB84ABC8-1044-4D49-98A1-82294FD8DE99}"/>
              </a:ext>
            </a:extLst>
          </p:cNvPr>
          <p:cNvSpPr/>
          <p:nvPr userDrawn="1"/>
        </p:nvSpPr>
        <p:spPr>
          <a:xfrm>
            <a:off x="9321800" y="0"/>
            <a:ext cx="28702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380E1493-ECC9-48ED-8EF3-A82ADA1273B5}"/>
              </a:ext>
            </a:extLst>
          </p:cNvPr>
          <p:cNvSpPr txBox="1">
            <a:spLocks/>
          </p:cNvSpPr>
          <p:nvPr userDrawn="1"/>
        </p:nvSpPr>
        <p:spPr>
          <a:xfrm>
            <a:off x="10126980" y="690562"/>
            <a:ext cx="1234440" cy="905256"/>
          </a:xfrm>
          <a:prstGeom prst="rect">
            <a:avLst/>
          </a:prstGeo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Text Placeholder 18">
            <a:extLst>
              <a:ext uri="{FF2B5EF4-FFF2-40B4-BE49-F238E27FC236}">
                <a16:creationId xmlns:a16="http://schemas.microsoft.com/office/drawing/2014/main" id="{417DA73B-CA6D-4C8B-9561-ACB38BD770E0}"/>
              </a:ext>
            </a:extLst>
          </p:cNvPr>
          <p:cNvSpPr txBox="1">
            <a:spLocks/>
          </p:cNvSpPr>
          <p:nvPr userDrawn="1"/>
        </p:nvSpPr>
        <p:spPr>
          <a:xfrm>
            <a:off x="9866376" y="6172200"/>
            <a:ext cx="1755648" cy="265176"/>
          </a:xfrm>
          <a:prstGeom prst="rect">
            <a:avLst/>
          </a:prstGeom>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1000" kern="1200">
                <a:solidFill>
                  <a:schemeClr val="bg1"/>
                </a:solidFill>
                <a:latin typeface="+mn-lt"/>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Zurple.com</a:t>
            </a:r>
          </a:p>
        </p:txBody>
      </p:sp>
    </p:spTree>
    <p:extLst>
      <p:ext uri="{BB962C8B-B14F-4D97-AF65-F5344CB8AC3E}">
        <p14:creationId xmlns:p14="http://schemas.microsoft.com/office/powerpoint/2010/main" val="3586476392"/>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74" r:id="rId3"/>
    <p:sldLayoutId id="2147483675" r:id="rId4"/>
    <p:sldLayoutId id="2147483676" r:id="rId5"/>
    <p:sldLayoutId id="2147483677" r:id="rId6"/>
    <p:sldLayoutId id="2147483678" r:id="rId7"/>
    <p:sldLayoutId id="2147483660"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l" defTabSz="914400" rtl="0" eaLnBrk="1" latinLnBrk="0" hangingPunct="1">
        <a:lnSpc>
          <a:spcPct val="100000"/>
        </a:lnSpc>
        <a:spcBef>
          <a:spcPct val="0"/>
        </a:spcBef>
        <a:buNone/>
        <a:defRPr sz="3600" b="1" kern="1200" cap="none" spc="0">
          <a:ln w="0"/>
          <a:solidFill>
            <a:schemeClr val="tx1"/>
          </a:solidFill>
          <a:effectLst>
            <a:outerShdw blurRad="38100" dist="19050" dir="2700000" algn="tl" rotWithShape="0">
              <a:schemeClr val="dk1">
                <a:alpha val="40000"/>
              </a:schemeClr>
            </a:outerShdw>
          </a:effectLst>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orient="horz" pos="864" userDrawn="1">
          <p15:clr>
            <a:srgbClr val="F26B43"/>
          </p15:clr>
        </p15:guide>
        <p15:guide id="3" orient="horz" pos="432" userDrawn="1">
          <p15:clr>
            <a:srgbClr val="F26B43"/>
          </p15:clr>
        </p15:guide>
        <p15:guide id="4" pos="5760" userDrawn="1">
          <p15:clr>
            <a:srgbClr val="F26B43"/>
          </p15:clr>
        </p15:guide>
        <p15:guide id="5" pos="67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05A947-FD54-4735-B26A-58BEDFD924EF}"/>
              </a:ext>
            </a:extLst>
          </p:cNvPr>
          <p:cNvSpPr/>
          <p:nvPr userDrawn="1"/>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A8294BE-7F32-4062-AF63-58DD22BA38B1}"/>
              </a:ext>
            </a:extLst>
          </p:cNvPr>
          <p:cNvSpPr>
            <a:spLocks noGrp="1"/>
          </p:cNvSpPr>
          <p:nvPr>
            <p:ph type="title"/>
          </p:nvPr>
        </p:nvSpPr>
        <p:spPr>
          <a:xfrm>
            <a:off x="838200" y="2021205"/>
            <a:ext cx="10515600" cy="1325563"/>
          </a:xfrm>
          <a:prstGeom prst="rect">
            <a:avLst/>
          </a:prstGeom>
        </p:spPr>
        <p:txBody>
          <a:bodyPr vert="horz" lIns="91440" tIns="45720" rIns="91440" bIns="45720" rtlCol="0" anchor="ctr">
            <a:normAutofit/>
          </a:bodyPr>
          <a:lstStyle/>
          <a:p>
            <a:r>
              <a:rPr lang="en-US" sz="4400" dirty="0"/>
              <a:t>Questions?</a:t>
            </a:r>
            <a:endParaRPr lang="en-US" dirty="0"/>
          </a:p>
        </p:txBody>
      </p:sp>
      <p:sp>
        <p:nvSpPr>
          <p:cNvPr id="9" name="Text Placeholder 8">
            <a:extLst>
              <a:ext uri="{FF2B5EF4-FFF2-40B4-BE49-F238E27FC236}">
                <a16:creationId xmlns:a16="http://schemas.microsoft.com/office/drawing/2014/main" id="{6E8FD940-1FBF-40DB-A4EC-147A50F1959E}"/>
              </a:ext>
            </a:extLst>
          </p:cNvPr>
          <p:cNvSpPr>
            <a:spLocks noGrp="1"/>
          </p:cNvSpPr>
          <p:nvPr>
            <p:ph type="body" idx="1"/>
          </p:nvPr>
        </p:nvSpPr>
        <p:spPr>
          <a:xfrm>
            <a:off x="838200" y="3627119"/>
            <a:ext cx="10515600" cy="2549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2627866"/>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914400" rtl="0" eaLnBrk="1" latinLnBrk="0" hangingPunct="1">
        <a:lnSpc>
          <a:spcPct val="90000"/>
        </a:lnSpc>
        <a:spcBef>
          <a:spcPct val="0"/>
        </a:spcBef>
        <a:buNone/>
        <a:defRPr sz="4400" b="1" kern="1200" cap="none" spc="0">
          <a:ln w="0"/>
          <a:solidFill>
            <a:schemeClr val="bg1"/>
          </a:solidFill>
          <a:effectLst>
            <a:outerShdw blurRad="38100" dist="19050" dir="2700000" algn="tl" rotWithShape="0">
              <a:schemeClr val="dk1">
                <a:alpha val="40000"/>
              </a:schemeClr>
            </a:outerShdw>
          </a:effectLst>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Placeholder 5">
            <a:extLst>
              <a:ext uri="{FF2B5EF4-FFF2-40B4-BE49-F238E27FC236}">
                <a16:creationId xmlns:a16="http://schemas.microsoft.com/office/drawing/2014/main" id="{E8ECB152-6A96-40E8-A3A3-ED52019A7FB1}"/>
              </a:ext>
            </a:extLst>
          </p:cNvPr>
          <p:cNvSpPr>
            <a:spLocks noGrp="1"/>
          </p:cNvSpPr>
          <p:nvPr>
            <p:ph type="title"/>
          </p:nvPr>
        </p:nvSpPr>
        <p:spPr>
          <a:xfrm>
            <a:off x="609600" y="699516"/>
            <a:ext cx="4754880" cy="1737360"/>
          </a:xfrm>
          <a:prstGeom prst="rect">
            <a:avLst/>
          </a:prstGeom>
        </p:spPr>
        <p:txBody>
          <a:bodyPr vert="horz" lIns="91440" tIns="45720" rIns="91440" bIns="45720" rtlCol="0" anchor="ctr">
            <a:noAutofit/>
          </a:bodyPr>
          <a:lstStyle/>
          <a:p>
            <a:r>
              <a:rPr lang="en-US" dirty="0"/>
              <a:t>Listing Presentation</a:t>
            </a:r>
          </a:p>
        </p:txBody>
      </p:sp>
      <p:sp>
        <p:nvSpPr>
          <p:cNvPr id="17" name="Text Placeholder 16">
            <a:extLst>
              <a:ext uri="{FF2B5EF4-FFF2-40B4-BE49-F238E27FC236}">
                <a16:creationId xmlns:a16="http://schemas.microsoft.com/office/drawing/2014/main" id="{CB54D8DB-2A2F-43FC-A1A9-70FD1C7B9ED8}"/>
              </a:ext>
            </a:extLst>
          </p:cNvPr>
          <p:cNvSpPr>
            <a:spLocks noGrp="1"/>
          </p:cNvSpPr>
          <p:nvPr>
            <p:ph type="body" idx="1"/>
          </p:nvPr>
        </p:nvSpPr>
        <p:spPr>
          <a:xfrm>
            <a:off x="609600" y="2387599"/>
            <a:ext cx="4023360" cy="335281"/>
          </a:xfrm>
          <a:prstGeom prst="rect">
            <a:avLst/>
          </a:prstGeom>
        </p:spPr>
        <p:txBody>
          <a:bodyPr vert="horz" lIns="91440" tIns="45720" rIns="91440" bIns="45720" rtlCol="0">
            <a:normAutofit/>
          </a:bodyPr>
          <a:lstStyle/>
          <a:p>
            <a:pPr lvl="0"/>
            <a:r>
              <a:rPr lang="en-US" dirty="0"/>
              <a:t>Presented for:</a:t>
            </a:r>
          </a:p>
        </p:txBody>
      </p:sp>
      <p:sp>
        <p:nvSpPr>
          <p:cNvPr id="18" name="Date Placeholder 17">
            <a:extLst>
              <a:ext uri="{FF2B5EF4-FFF2-40B4-BE49-F238E27FC236}">
                <a16:creationId xmlns:a16="http://schemas.microsoft.com/office/drawing/2014/main" id="{E39B4467-9A2C-4444-9D23-FA148D1DE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B08178-5207-4EB0-AB50-3E98B819FB45}" type="datetimeFigureOut">
              <a:rPr lang="en-US" smtClean="0"/>
              <a:t>3/3/2021</a:t>
            </a:fld>
            <a:endParaRPr lang="en-US"/>
          </a:p>
        </p:txBody>
      </p:sp>
      <p:sp>
        <p:nvSpPr>
          <p:cNvPr id="19" name="Footer Placeholder 18">
            <a:extLst>
              <a:ext uri="{FF2B5EF4-FFF2-40B4-BE49-F238E27FC236}">
                <a16:creationId xmlns:a16="http://schemas.microsoft.com/office/drawing/2014/main" id="{1829A806-D30F-41F4-AF23-FFB58A677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0" name="Slide Number Placeholder 19">
            <a:extLst>
              <a:ext uri="{FF2B5EF4-FFF2-40B4-BE49-F238E27FC236}">
                <a16:creationId xmlns:a16="http://schemas.microsoft.com/office/drawing/2014/main" id="{54C10D0A-DB2B-4C20-ACCF-E1C633EF42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672A2-4C6C-4DEC-8B82-1389F5C37460}" type="slidenum">
              <a:rPr lang="en-US" smtClean="0"/>
              <a:t>‹#›</a:t>
            </a:fld>
            <a:endParaRPr lang="en-US"/>
          </a:p>
        </p:txBody>
      </p:sp>
    </p:spTree>
    <p:extLst>
      <p:ext uri="{BB962C8B-B14F-4D97-AF65-F5344CB8AC3E}">
        <p14:creationId xmlns:p14="http://schemas.microsoft.com/office/powerpoint/2010/main" val="442547646"/>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100000"/>
        </a:lnSpc>
        <a:spcBef>
          <a:spcPct val="0"/>
        </a:spcBef>
        <a:buNone/>
        <a:defRPr sz="5400" b="1" kern="1200" cap="none" spc="0">
          <a:ln w="0"/>
          <a:solidFill>
            <a:schemeClr val="bg1"/>
          </a:solidFill>
          <a:effectLst>
            <a:outerShdw blurRad="38100" dist="19050" dir="2700000" algn="tl" rotWithShape="0">
              <a:schemeClr val="dk1">
                <a:alpha val="40000"/>
              </a:schemeClr>
            </a:outerShdw>
          </a:effectLst>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orient="horz" pos="864">
          <p15:clr>
            <a:srgbClr val="F26B43"/>
          </p15:clr>
        </p15:guide>
        <p15:guide id="3" orient="horz" pos="432">
          <p15:clr>
            <a:srgbClr val="F26B43"/>
          </p15:clr>
        </p15:guide>
        <p15:guide id="4" pos="57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tree, outdoor, building, porch&#10;&#10;Description automatically generated">
            <a:extLst>
              <a:ext uri="{FF2B5EF4-FFF2-40B4-BE49-F238E27FC236}">
                <a16:creationId xmlns:a16="http://schemas.microsoft.com/office/drawing/2014/main" id="{775886E3-3198-4EEF-90A8-26EB4B538C17}"/>
              </a:ext>
            </a:extLst>
          </p:cNvPr>
          <p:cNvPicPr>
            <a:picLocks noGrp="1" noChangeAspect="1"/>
          </p:cNvPicPr>
          <p:nvPr>
            <p:ph type="pic" sz="quarter" idx="15"/>
          </p:nvPr>
        </p:nvPicPr>
        <p:blipFill>
          <a:blip r:embed="rId3">
            <a:alphaModFix amt="85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p:pic>
      <p:sp>
        <p:nvSpPr>
          <p:cNvPr id="10" name="Rectangle 9">
            <a:extLst>
              <a:ext uri="{FF2B5EF4-FFF2-40B4-BE49-F238E27FC236}">
                <a16:creationId xmlns:a16="http://schemas.microsoft.com/office/drawing/2014/main" id="{3A3C50E0-A241-4881-945F-CA08586CDA38}"/>
              </a:ext>
            </a:extLst>
          </p:cNvPr>
          <p:cNvSpPr/>
          <p:nvPr/>
        </p:nvSpPr>
        <p:spPr>
          <a:xfrm>
            <a:off x="0" y="0"/>
            <a:ext cx="6096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6B25B67-8672-4BF9-9098-753208179A20}"/>
              </a:ext>
            </a:extLst>
          </p:cNvPr>
          <p:cNvSpPr>
            <a:spLocks noGrp="1"/>
          </p:cNvSpPr>
          <p:nvPr>
            <p:ph type="ctrTitle"/>
          </p:nvPr>
        </p:nvSpPr>
        <p:spPr/>
        <p:txBody>
          <a:bodyPr>
            <a:normAutofit/>
          </a:bodyPr>
          <a:lstStyle/>
          <a:p>
            <a:r>
              <a:rPr lang="en-US" sz="5400" dirty="0"/>
              <a:t>Listing Presentation</a:t>
            </a:r>
          </a:p>
        </p:txBody>
      </p:sp>
      <p:sp>
        <p:nvSpPr>
          <p:cNvPr id="4" name="Subtitle 3">
            <a:extLst>
              <a:ext uri="{FF2B5EF4-FFF2-40B4-BE49-F238E27FC236}">
                <a16:creationId xmlns:a16="http://schemas.microsoft.com/office/drawing/2014/main" id="{BA2813E4-BF4C-4A51-9B28-912D8D9F3279}"/>
              </a:ext>
            </a:extLst>
          </p:cNvPr>
          <p:cNvSpPr>
            <a:spLocks noGrp="1"/>
          </p:cNvSpPr>
          <p:nvPr>
            <p:ph type="subTitle" idx="1"/>
          </p:nvPr>
        </p:nvSpPr>
        <p:spPr/>
        <p:txBody>
          <a:bodyPr/>
          <a:lstStyle/>
          <a:p>
            <a:r>
              <a:rPr lang="en-US" dirty="0"/>
              <a:t>John and Jane Smith</a:t>
            </a:r>
          </a:p>
        </p:txBody>
      </p:sp>
      <p:sp>
        <p:nvSpPr>
          <p:cNvPr id="5" name="Text Placeholder 4">
            <a:extLst>
              <a:ext uri="{FF2B5EF4-FFF2-40B4-BE49-F238E27FC236}">
                <a16:creationId xmlns:a16="http://schemas.microsoft.com/office/drawing/2014/main" id="{1D4A30FB-D19E-4902-97F0-9F71F08A4725}"/>
              </a:ext>
            </a:extLst>
          </p:cNvPr>
          <p:cNvSpPr>
            <a:spLocks noGrp="1"/>
          </p:cNvSpPr>
          <p:nvPr>
            <p:ph type="body" sz="quarter" idx="11"/>
          </p:nvPr>
        </p:nvSpPr>
        <p:spPr/>
        <p:txBody>
          <a:bodyPr/>
          <a:lstStyle/>
          <a:p>
            <a:r>
              <a:rPr lang="en-US" dirty="0"/>
              <a:t>Presented for:</a:t>
            </a:r>
          </a:p>
        </p:txBody>
      </p:sp>
      <p:sp>
        <p:nvSpPr>
          <p:cNvPr id="6" name="Text Placeholder 5">
            <a:extLst>
              <a:ext uri="{FF2B5EF4-FFF2-40B4-BE49-F238E27FC236}">
                <a16:creationId xmlns:a16="http://schemas.microsoft.com/office/drawing/2014/main" id="{4C3467D7-E8CA-456E-83B0-E533E80B8E83}"/>
              </a:ext>
            </a:extLst>
          </p:cNvPr>
          <p:cNvSpPr>
            <a:spLocks noGrp="1"/>
          </p:cNvSpPr>
          <p:nvPr>
            <p:ph type="body" sz="quarter" idx="12"/>
          </p:nvPr>
        </p:nvSpPr>
        <p:spPr/>
        <p:txBody>
          <a:bodyPr/>
          <a:lstStyle/>
          <a:p>
            <a:r>
              <a:rPr lang="en-US" dirty="0"/>
              <a:t>12345 Main Street</a:t>
            </a:r>
          </a:p>
        </p:txBody>
      </p:sp>
      <p:sp>
        <p:nvSpPr>
          <p:cNvPr id="7" name="Text Placeholder 6">
            <a:extLst>
              <a:ext uri="{FF2B5EF4-FFF2-40B4-BE49-F238E27FC236}">
                <a16:creationId xmlns:a16="http://schemas.microsoft.com/office/drawing/2014/main" id="{4BFFF7F2-EF83-4C57-A1B9-4E6AAFB05B6D}"/>
              </a:ext>
            </a:extLst>
          </p:cNvPr>
          <p:cNvSpPr>
            <a:spLocks noGrp="1"/>
          </p:cNvSpPr>
          <p:nvPr>
            <p:ph type="body" sz="quarter" idx="13"/>
          </p:nvPr>
        </p:nvSpPr>
        <p:spPr/>
        <p:txBody>
          <a:bodyPr/>
          <a:lstStyle/>
          <a:p>
            <a:r>
              <a:rPr lang="en-US" dirty="0"/>
              <a:t>Springfield USA, 99999</a:t>
            </a:r>
          </a:p>
        </p:txBody>
      </p:sp>
      <p:pic>
        <p:nvPicPr>
          <p:cNvPr id="12" name="Picture Placeholder 11" descr="A picture containing tree, outdoor, building, porch&#10;&#10;Description automatically generated">
            <a:extLst>
              <a:ext uri="{FF2B5EF4-FFF2-40B4-BE49-F238E27FC236}">
                <a16:creationId xmlns:a16="http://schemas.microsoft.com/office/drawing/2014/main" id="{574CFB7A-0F6D-4049-AAFC-1FCE4F7597A1}"/>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13" r="13"/>
          <a:stretch>
            <a:fillRect/>
          </a:stretch>
        </p:blipFill>
        <p:spPr/>
      </p:pic>
      <p:pic>
        <p:nvPicPr>
          <p:cNvPr id="8" name="Picture Placeholder 7">
            <a:extLst>
              <a:ext uri="{FF2B5EF4-FFF2-40B4-BE49-F238E27FC236}">
                <a16:creationId xmlns:a16="http://schemas.microsoft.com/office/drawing/2014/main" id="{6F0D9190-DC0C-48A8-A5C5-332ACC2243C8}"/>
              </a:ext>
            </a:extLst>
          </p:cNvPr>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a:stretch/>
        </p:blipFill>
        <p:spPr>
          <a:xfrm>
            <a:off x="660400" y="5643006"/>
            <a:ext cx="1234440" cy="457677"/>
          </a:xfrm>
        </p:spPr>
      </p:pic>
    </p:spTree>
    <p:extLst>
      <p:ext uri="{BB962C8B-B14F-4D97-AF65-F5344CB8AC3E}">
        <p14:creationId xmlns:p14="http://schemas.microsoft.com/office/powerpoint/2010/main" val="520039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2EEC6-6FF3-4F0C-A0F1-7FC88A058307}"/>
              </a:ext>
            </a:extLst>
          </p:cNvPr>
          <p:cNvSpPr>
            <a:spLocks noGrp="1"/>
          </p:cNvSpPr>
          <p:nvPr>
            <p:ph type="title"/>
          </p:nvPr>
        </p:nvSpPr>
        <p:spPr/>
        <p:txBody>
          <a:bodyPr/>
          <a:lstStyle/>
          <a:p>
            <a:r>
              <a:rPr lang="en-US" dirty="0"/>
              <a:t>Listing Price Proposal</a:t>
            </a:r>
          </a:p>
        </p:txBody>
      </p:sp>
      <p:sp>
        <p:nvSpPr>
          <p:cNvPr id="5" name="Text Placeholder 4">
            <a:extLst>
              <a:ext uri="{FF2B5EF4-FFF2-40B4-BE49-F238E27FC236}">
                <a16:creationId xmlns:a16="http://schemas.microsoft.com/office/drawing/2014/main" id="{C5B8BF79-F64E-4374-B50D-4772B5063548}"/>
              </a:ext>
            </a:extLst>
          </p:cNvPr>
          <p:cNvSpPr>
            <a:spLocks noGrp="1"/>
          </p:cNvSpPr>
          <p:nvPr>
            <p:ph type="body" sz="quarter" idx="23"/>
          </p:nvPr>
        </p:nvSpPr>
        <p:spPr>
          <a:xfrm>
            <a:off x="609600" y="2053128"/>
            <a:ext cx="2743200" cy="914400"/>
          </a:xfrm>
        </p:spPr>
        <p:txBody>
          <a:bodyPr/>
          <a:lstStyle/>
          <a:p>
            <a:r>
              <a:rPr lang="en-US" b="1" dirty="0"/>
              <a:t>Price Range of</a:t>
            </a:r>
            <a:br>
              <a:rPr lang="en-US" b="1" dirty="0"/>
            </a:br>
            <a:r>
              <a:rPr lang="en-US" b="1" dirty="0"/>
              <a:t>Recently Sold Homes</a:t>
            </a:r>
          </a:p>
        </p:txBody>
      </p:sp>
      <p:sp>
        <p:nvSpPr>
          <p:cNvPr id="6" name="Text Placeholder 5">
            <a:extLst>
              <a:ext uri="{FF2B5EF4-FFF2-40B4-BE49-F238E27FC236}">
                <a16:creationId xmlns:a16="http://schemas.microsoft.com/office/drawing/2014/main" id="{BB57843A-7A2D-4FF4-A849-CC8BECB51F8C}"/>
              </a:ext>
            </a:extLst>
          </p:cNvPr>
          <p:cNvSpPr>
            <a:spLocks noGrp="1"/>
          </p:cNvSpPr>
          <p:nvPr>
            <p:ph type="body" sz="quarter" idx="24"/>
          </p:nvPr>
        </p:nvSpPr>
        <p:spPr>
          <a:xfrm>
            <a:off x="3505200" y="2053128"/>
            <a:ext cx="2743200" cy="914400"/>
          </a:xfrm>
        </p:spPr>
        <p:txBody>
          <a:bodyPr/>
          <a:lstStyle/>
          <a:p>
            <a:r>
              <a:rPr lang="en-US" b="1" dirty="0"/>
              <a:t>Price Range of</a:t>
            </a:r>
            <a:br>
              <a:rPr lang="en-US" b="1" dirty="0"/>
            </a:br>
            <a:r>
              <a:rPr lang="en-US" b="1" dirty="0"/>
              <a:t>Active Home Sales</a:t>
            </a:r>
          </a:p>
        </p:txBody>
      </p:sp>
      <p:sp>
        <p:nvSpPr>
          <p:cNvPr id="7" name="Text Placeholder 6">
            <a:extLst>
              <a:ext uri="{FF2B5EF4-FFF2-40B4-BE49-F238E27FC236}">
                <a16:creationId xmlns:a16="http://schemas.microsoft.com/office/drawing/2014/main" id="{D0185F19-8E78-4B9D-81FB-B3360053B448}"/>
              </a:ext>
            </a:extLst>
          </p:cNvPr>
          <p:cNvSpPr>
            <a:spLocks noGrp="1"/>
          </p:cNvSpPr>
          <p:nvPr>
            <p:ph type="body" sz="quarter" idx="25"/>
          </p:nvPr>
        </p:nvSpPr>
        <p:spPr>
          <a:xfrm>
            <a:off x="6400800" y="2053128"/>
            <a:ext cx="2743200" cy="914400"/>
          </a:xfrm>
        </p:spPr>
        <p:txBody>
          <a:bodyPr/>
          <a:lstStyle/>
          <a:p>
            <a:r>
              <a:rPr lang="en-US" b="1" dirty="0"/>
              <a:t>Price Range of</a:t>
            </a:r>
            <a:br>
              <a:rPr lang="en-US" b="1" dirty="0"/>
            </a:br>
            <a:r>
              <a:rPr lang="en-US" b="1" dirty="0"/>
              <a:t>Homes that Did Not Sell</a:t>
            </a:r>
          </a:p>
        </p:txBody>
      </p:sp>
      <p:sp>
        <p:nvSpPr>
          <p:cNvPr id="8" name="Text Placeholder 7">
            <a:extLst>
              <a:ext uri="{FF2B5EF4-FFF2-40B4-BE49-F238E27FC236}">
                <a16:creationId xmlns:a16="http://schemas.microsoft.com/office/drawing/2014/main" id="{D463DB52-65BB-4905-9343-E76BEB340C2C}"/>
              </a:ext>
            </a:extLst>
          </p:cNvPr>
          <p:cNvSpPr>
            <a:spLocks noGrp="1"/>
          </p:cNvSpPr>
          <p:nvPr>
            <p:ph type="body" sz="quarter" idx="26"/>
          </p:nvPr>
        </p:nvSpPr>
        <p:spPr>
          <a:xfrm>
            <a:off x="609600" y="2985626"/>
            <a:ext cx="2743200" cy="365760"/>
          </a:xfrm>
        </p:spPr>
        <p:txBody>
          <a:bodyPr/>
          <a:lstStyle/>
          <a:p>
            <a:r>
              <a:rPr lang="en-US" dirty="0"/>
              <a:t>$200,000 - $250,000</a:t>
            </a:r>
          </a:p>
        </p:txBody>
      </p:sp>
      <p:sp>
        <p:nvSpPr>
          <p:cNvPr id="9" name="Text Placeholder 8">
            <a:extLst>
              <a:ext uri="{FF2B5EF4-FFF2-40B4-BE49-F238E27FC236}">
                <a16:creationId xmlns:a16="http://schemas.microsoft.com/office/drawing/2014/main" id="{31FF464F-379C-4F46-8BD4-542517C1B48C}"/>
              </a:ext>
            </a:extLst>
          </p:cNvPr>
          <p:cNvSpPr>
            <a:spLocks noGrp="1"/>
          </p:cNvSpPr>
          <p:nvPr>
            <p:ph type="body" sz="quarter" idx="27"/>
          </p:nvPr>
        </p:nvSpPr>
        <p:spPr>
          <a:xfrm>
            <a:off x="3505200" y="2987118"/>
            <a:ext cx="2743200" cy="365760"/>
          </a:xfrm>
        </p:spPr>
        <p:txBody>
          <a:bodyPr/>
          <a:lstStyle/>
          <a:p>
            <a:r>
              <a:rPr lang="en-US" dirty="0"/>
              <a:t>$225,000 - $250,000</a:t>
            </a:r>
          </a:p>
        </p:txBody>
      </p:sp>
      <p:sp>
        <p:nvSpPr>
          <p:cNvPr id="10" name="Text Placeholder 9">
            <a:extLst>
              <a:ext uri="{FF2B5EF4-FFF2-40B4-BE49-F238E27FC236}">
                <a16:creationId xmlns:a16="http://schemas.microsoft.com/office/drawing/2014/main" id="{95B2952F-000B-4F29-A84B-E616A0ADFD19}"/>
              </a:ext>
            </a:extLst>
          </p:cNvPr>
          <p:cNvSpPr>
            <a:spLocks noGrp="1"/>
          </p:cNvSpPr>
          <p:nvPr>
            <p:ph type="body" sz="quarter" idx="28"/>
          </p:nvPr>
        </p:nvSpPr>
        <p:spPr>
          <a:xfrm>
            <a:off x="6400800" y="2988801"/>
            <a:ext cx="2743200" cy="365760"/>
          </a:xfrm>
        </p:spPr>
        <p:txBody>
          <a:bodyPr/>
          <a:lstStyle/>
          <a:p>
            <a:r>
              <a:rPr lang="en-US" dirty="0"/>
              <a:t>$300,000+</a:t>
            </a:r>
          </a:p>
        </p:txBody>
      </p:sp>
      <p:sp>
        <p:nvSpPr>
          <p:cNvPr id="11" name="Text Placeholder 10">
            <a:extLst>
              <a:ext uri="{FF2B5EF4-FFF2-40B4-BE49-F238E27FC236}">
                <a16:creationId xmlns:a16="http://schemas.microsoft.com/office/drawing/2014/main" id="{4953406A-C66E-4E25-A17B-98BD546CD830}"/>
              </a:ext>
            </a:extLst>
          </p:cNvPr>
          <p:cNvSpPr>
            <a:spLocks noGrp="1"/>
          </p:cNvSpPr>
          <p:nvPr>
            <p:ph type="body" sz="quarter" idx="30"/>
          </p:nvPr>
        </p:nvSpPr>
        <p:spPr>
          <a:xfrm>
            <a:off x="2513076" y="3951143"/>
            <a:ext cx="4727448" cy="475488"/>
          </a:xfrm>
        </p:spPr>
        <p:txBody>
          <a:bodyPr/>
          <a:lstStyle/>
          <a:p>
            <a:r>
              <a:rPr lang="en-US" dirty="0"/>
              <a:t>Your Listing Price Proposal for</a:t>
            </a:r>
          </a:p>
        </p:txBody>
      </p:sp>
      <p:sp>
        <p:nvSpPr>
          <p:cNvPr id="12" name="Text Placeholder 11">
            <a:extLst>
              <a:ext uri="{FF2B5EF4-FFF2-40B4-BE49-F238E27FC236}">
                <a16:creationId xmlns:a16="http://schemas.microsoft.com/office/drawing/2014/main" id="{47953509-DAD1-4193-A701-26299D162152}"/>
              </a:ext>
            </a:extLst>
          </p:cNvPr>
          <p:cNvSpPr>
            <a:spLocks noGrp="1"/>
          </p:cNvSpPr>
          <p:nvPr>
            <p:ph type="body" sz="quarter" idx="31"/>
          </p:nvPr>
        </p:nvSpPr>
        <p:spPr>
          <a:xfrm>
            <a:off x="2513076" y="4926026"/>
            <a:ext cx="4727448" cy="475488"/>
          </a:xfrm>
        </p:spPr>
        <p:txBody>
          <a:bodyPr>
            <a:noAutofit/>
          </a:bodyPr>
          <a:lstStyle/>
          <a:p>
            <a:r>
              <a:rPr lang="en-US" sz="2800" dirty="0"/>
              <a:t>$245,000</a:t>
            </a:r>
          </a:p>
        </p:txBody>
      </p:sp>
      <p:sp>
        <p:nvSpPr>
          <p:cNvPr id="13" name="Text Placeholder 12">
            <a:extLst>
              <a:ext uri="{FF2B5EF4-FFF2-40B4-BE49-F238E27FC236}">
                <a16:creationId xmlns:a16="http://schemas.microsoft.com/office/drawing/2014/main" id="{C9C712A3-E23E-4167-94FC-57B7A5A2F40F}"/>
              </a:ext>
            </a:extLst>
          </p:cNvPr>
          <p:cNvSpPr>
            <a:spLocks noGrp="1"/>
          </p:cNvSpPr>
          <p:nvPr>
            <p:ph type="body" sz="quarter" idx="34"/>
          </p:nvPr>
        </p:nvSpPr>
        <p:spPr>
          <a:xfrm>
            <a:off x="2513076" y="4438505"/>
            <a:ext cx="4727448" cy="475488"/>
          </a:xfrm>
        </p:spPr>
        <p:txBody>
          <a:bodyPr/>
          <a:lstStyle/>
          <a:p>
            <a:r>
              <a:rPr lang="en-US" dirty="0"/>
              <a:t>12345 Main Street:</a:t>
            </a:r>
          </a:p>
        </p:txBody>
      </p:sp>
      <p:sp>
        <p:nvSpPr>
          <p:cNvPr id="14" name="Rectangle 13">
            <a:extLst>
              <a:ext uri="{FF2B5EF4-FFF2-40B4-BE49-F238E27FC236}">
                <a16:creationId xmlns:a16="http://schemas.microsoft.com/office/drawing/2014/main" id="{273E7F9F-E9E4-412A-A893-79090B494C83}"/>
              </a:ext>
            </a:extLst>
          </p:cNvPr>
          <p:cNvSpPr/>
          <p:nvPr/>
        </p:nvSpPr>
        <p:spPr>
          <a:xfrm>
            <a:off x="1969008" y="3686348"/>
            <a:ext cx="5815584" cy="1984248"/>
          </a:xfrm>
          <a:prstGeom prst="rect">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Placeholder 7">
            <a:extLst>
              <a:ext uri="{FF2B5EF4-FFF2-40B4-BE49-F238E27FC236}">
                <a16:creationId xmlns:a16="http://schemas.microsoft.com/office/drawing/2014/main" id="{BB4316BA-3BAE-4143-8644-313DFF200353}"/>
              </a:ext>
            </a:extLst>
          </p:cNvPr>
          <p:cNvPicPr>
            <a:picLocks noChangeAspect="1"/>
          </p:cNvPicPr>
          <p:nvPr/>
        </p:nvPicPr>
        <p:blipFill rotWithShape="1">
          <a:blip r:embed="rId3">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2633862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5D307-44D1-40B9-A5C1-E9EE24F3737C}"/>
              </a:ext>
            </a:extLst>
          </p:cNvPr>
          <p:cNvSpPr>
            <a:spLocks noGrp="1"/>
          </p:cNvSpPr>
          <p:nvPr>
            <p:ph type="title"/>
          </p:nvPr>
        </p:nvSpPr>
        <p:spPr/>
        <p:txBody>
          <a:bodyPr/>
          <a:lstStyle/>
          <a:p>
            <a:r>
              <a:rPr lang="en-US" dirty="0"/>
              <a:t>Marketing Strategy – Overview</a:t>
            </a:r>
          </a:p>
        </p:txBody>
      </p:sp>
      <p:sp>
        <p:nvSpPr>
          <p:cNvPr id="5" name="Text Placeholder 4">
            <a:extLst>
              <a:ext uri="{FF2B5EF4-FFF2-40B4-BE49-F238E27FC236}">
                <a16:creationId xmlns:a16="http://schemas.microsoft.com/office/drawing/2014/main" id="{A1F5AE89-5FA3-4A0A-823C-6BAB3473AFEC}"/>
              </a:ext>
            </a:extLst>
          </p:cNvPr>
          <p:cNvSpPr>
            <a:spLocks noGrp="1"/>
          </p:cNvSpPr>
          <p:nvPr>
            <p:ph type="body" sz="quarter" idx="23"/>
          </p:nvPr>
        </p:nvSpPr>
        <p:spPr>
          <a:xfrm>
            <a:off x="4279392" y="1485900"/>
            <a:ext cx="4864608" cy="457200"/>
          </a:xfrm>
        </p:spPr>
        <p:txBody>
          <a:bodyPr>
            <a:normAutofit/>
          </a:bodyPr>
          <a:lstStyle/>
          <a:p>
            <a:r>
              <a:rPr lang="en-US" b="1" dirty="0"/>
              <a:t>Maximize Visibility</a:t>
            </a:r>
          </a:p>
        </p:txBody>
      </p:sp>
      <p:sp>
        <p:nvSpPr>
          <p:cNvPr id="6" name="Text Placeholder 5">
            <a:extLst>
              <a:ext uri="{FF2B5EF4-FFF2-40B4-BE49-F238E27FC236}">
                <a16:creationId xmlns:a16="http://schemas.microsoft.com/office/drawing/2014/main" id="{C7AA4B3E-3F80-4C84-A9D9-17677DFC4221}"/>
              </a:ext>
            </a:extLst>
          </p:cNvPr>
          <p:cNvSpPr>
            <a:spLocks noGrp="1"/>
          </p:cNvSpPr>
          <p:nvPr>
            <p:ph type="body" sz="quarter" idx="24"/>
          </p:nvPr>
        </p:nvSpPr>
        <p:spPr/>
        <p:txBody>
          <a:bodyPr>
            <a:normAutofit/>
          </a:bodyPr>
          <a:lstStyle/>
          <a:p>
            <a:r>
              <a:rPr lang="en-US" b="1" dirty="0"/>
              <a:t>Effective Promoting</a:t>
            </a:r>
          </a:p>
        </p:txBody>
      </p:sp>
      <p:sp>
        <p:nvSpPr>
          <p:cNvPr id="7" name="Text Placeholder 6">
            <a:extLst>
              <a:ext uri="{FF2B5EF4-FFF2-40B4-BE49-F238E27FC236}">
                <a16:creationId xmlns:a16="http://schemas.microsoft.com/office/drawing/2014/main" id="{92C9FBCA-A7C5-434C-AEFC-47BE79CAF718}"/>
              </a:ext>
            </a:extLst>
          </p:cNvPr>
          <p:cNvSpPr>
            <a:spLocks noGrp="1"/>
          </p:cNvSpPr>
          <p:nvPr>
            <p:ph type="body" sz="quarter" idx="25"/>
          </p:nvPr>
        </p:nvSpPr>
        <p:spPr/>
        <p:txBody>
          <a:bodyPr>
            <a:normAutofit/>
          </a:bodyPr>
          <a:lstStyle/>
          <a:p>
            <a:r>
              <a:rPr lang="en-US" b="1" dirty="0"/>
              <a:t>Hands-On</a:t>
            </a:r>
          </a:p>
        </p:txBody>
      </p:sp>
      <p:sp>
        <p:nvSpPr>
          <p:cNvPr id="8" name="Text Placeholder 7">
            <a:extLst>
              <a:ext uri="{FF2B5EF4-FFF2-40B4-BE49-F238E27FC236}">
                <a16:creationId xmlns:a16="http://schemas.microsoft.com/office/drawing/2014/main" id="{93B3FB3B-0095-4C6F-AFFD-5A23DBECCBE0}"/>
              </a:ext>
            </a:extLst>
          </p:cNvPr>
          <p:cNvSpPr>
            <a:spLocks noGrp="1"/>
          </p:cNvSpPr>
          <p:nvPr>
            <p:ph type="body" sz="quarter" idx="26"/>
          </p:nvPr>
        </p:nvSpPr>
        <p:spPr/>
        <p:txBody>
          <a:bodyPr anchor="t"/>
          <a:lstStyle/>
          <a:p>
            <a:r>
              <a:rPr lang="en-US" dirty="0"/>
              <a:t>My Website, MLS, Trulia, Zillow, Craigslist.</a:t>
            </a:r>
          </a:p>
        </p:txBody>
      </p:sp>
      <p:sp>
        <p:nvSpPr>
          <p:cNvPr id="9" name="Text Placeholder 8">
            <a:extLst>
              <a:ext uri="{FF2B5EF4-FFF2-40B4-BE49-F238E27FC236}">
                <a16:creationId xmlns:a16="http://schemas.microsoft.com/office/drawing/2014/main" id="{37E22C0F-8601-4DD0-97D4-C79D6A6C0786}"/>
              </a:ext>
            </a:extLst>
          </p:cNvPr>
          <p:cNvSpPr>
            <a:spLocks noGrp="1"/>
          </p:cNvSpPr>
          <p:nvPr>
            <p:ph type="body" sz="quarter" idx="27"/>
          </p:nvPr>
        </p:nvSpPr>
        <p:spPr/>
        <p:txBody>
          <a:bodyPr/>
          <a:lstStyle/>
          <a:p>
            <a:r>
              <a:rPr lang="en-US" dirty="0"/>
              <a:t>Your social media networks, social advertisements, your email database, your local network, print, signage, fliers, etc.</a:t>
            </a:r>
          </a:p>
        </p:txBody>
      </p:sp>
      <p:sp>
        <p:nvSpPr>
          <p:cNvPr id="10" name="Text Placeholder 9">
            <a:extLst>
              <a:ext uri="{FF2B5EF4-FFF2-40B4-BE49-F238E27FC236}">
                <a16:creationId xmlns:a16="http://schemas.microsoft.com/office/drawing/2014/main" id="{058652CB-F2F9-4B0B-9A60-301931AA74D0}"/>
              </a:ext>
            </a:extLst>
          </p:cNvPr>
          <p:cNvSpPr>
            <a:spLocks noGrp="1"/>
          </p:cNvSpPr>
          <p:nvPr>
            <p:ph type="body" sz="quarter" idx="28"/>
          </p:nvPr>
        </p:nvSpPr>
        <p:spPr/>
        <p:txBody>
          <a:bodyPr/>
          <a:lstStyle/>
          <a:p>
            <a:r>
              <a:rPr lang="en-US" dirty="0"/>
              <a:t>Schedule, set-up, and host open houses/showings, meet with buyers to get paperwork signed, deliver flyers/hangers door-to-door, etc.</a:t>
            </a:r>
          </a:p>
        </p:txBody>
      </p:sp>
      <p:sp>
        <p:nvSpPr>
          <p:cNvPr id="12" name="Text Placeholder 11">
            <a:extLst>
              <a:ext uri="{FF2B5EF4-FFF2-40B4-BE49-F238E27FC236}">
                <a16:creationId xmlns:a16="http://schemas.microsoft.com/office/drawing/2014/main" id="{DB7DF26F-23C4-47A7-BFF9-BFE02F520ACB}"/>
              </a:ext>
            </a:extLst>
          </p:cNvPr>
          <p:cNvSpPr>
            <a:spLocks noGrp="1"/>
          </p:cNvSpPr>
          <p:nvPr>
            <p:ph type="body" sz="quarter" idx="30"/>
          </p:nvPr>
        </p:nvSpPr>
        <p:spPr>
          <a:xfrm>
            <a:off x="9930384" y="2123825"/>
            <a:ext cx="1627632" cy="576072"/>
          </a:xfrm>
        </p:spPr>
        <p:txBody>
          <a:bodyPr>
            <a:normAutofit lnSpcReduction="10000"/>
          </a:bodyPr>
          <a:lstStyle/>
          <a:p>
            <a:r>
              <a:rPr lang="en-US" dirty="0"/>
              <a:t>Daily Website Traffic:</a:t>
            </a:r>
          </a:p>
        </p:txBody>
      </p:sp>
      <p:sp>
        <p:nvSpPr>
          <p:cNvPr id="13" name="Text Placeholder 12">
            <a:extLst>
              <a:ext uri="{FF2B5EF4-FFF2-40B4-BE49-F238E27FC236}">
                <a16:creationId xmlns:a16="http://schemas.microsoft.com/office/drawing/2014/main" id="{61DEB144-405E-465D-ABD0-990F103335D0}"/>
              </a:ext>
            </a:extLst>
          </p:cNvPr>
          <p:cNvSpPr>
            <a:spLocks noGrp="1"/>
          </p:cNvSpPr>
          <p:nvPr>
            <p:ph type="body" sz="quarter" idx="31"/>
          </p:nvPr>
        </p:nvSpPr>
        <p:spPr>
          <a:xfrm>
            <a:off x="9930700" y="3251108"/>
            <a:ext cx="1627632" cy="576072"/>
          </a:xfrm>
        </p:spPr>
        <p:txBody>
          <a:bodyPr>
            <a:normAutofit lnSpcReduction="10000"/>
          </a:bodyPr>
          <a:lstStyle/>
          <a:p>
            <a:r>
              <a:rPr lang="en-US" dirty="0"/>
              <a:t>Social Media Followers:</a:t>
            </a:r>
          </a:p>
        </p:txBody>
      </p:sp>
      <p:sp>
        <p:nvSpPr>
          <p:cNvPr id="14" name="Text Placeholder 13">
            <a:extLst>
              <a:ext uri="{FF2B5EF4-FFF2-40B4-BE49-F238E27FC236}">
                <a16:creationId xmlns:a16="http://schemas.microsoft.com/office/drawing/2014/main" id="{E79B46AE-9549-488B-B863-8713397A73DC}"/>
              </a:ext>
            </a:extLst>
          </p:cNvPr>
          <p:cNvSpPr>
            <a:spLocks noGrp="1"/>
          </p:cNvSpPr>
          <p:nvPr>
            <p:ph type="body" sz="quarter" idx="32"/>
          </p:nvPr>
        </p:nvSpPr>
        <p:spPr>
          <a:xfrm>
            <a:off x="9930702" y="4378392"/>
            <a:ext cx="1627632" cy="576072"/>
          </a:xfrm>
        </p:spPr>
        <p:txBody>
          <a:bodyPr>
            <a:normAutofit lnSpcReduction="10000"/>
          </a:bodyPr>
          <a:lstStyle/>
          <a:p>
            <a:r>
              <a:rPr lang="en-US" dirty="0"/>
              <a:t>Contacts in Database:</a:t>
            </a:r>
          </a:p>
        </p:txBody>
      </p:sp>
      <p:sp>
        <p:nvSpPr>
          <p:cNvPr id="15" name="Text Placeholder 14">
            <a:extLst>
              <a:ext uri="{FF2B5EF4-FFF2-40B4-BE49-F238E27FC236}">
                <a16:creationId xmlns:a16="http://schemas.microsoft.com/office/drawing/2014/main" id="{1D3C2BD1-C669-4875-A89B-9CDEC2BD126F}"/>
              </a:ext>
            </a:extLst>
          </p:cNvPr>
          <p:cNvSpPr>
            <a:spLocks noGrp="1"/>
          </p:cNvSpPr>
          <p:nvPr>
            <p:ph type="body" sz="quarter" idx="33"/>
          </p:nvPr>
        </p:nvSpPr>
        <p:spPr/>
        <p:txBody>
          <a:bodyPr/>
          <a:lstStyle/>
          <a:p>
            <a:r>
              <a:rPr lang="en-US" dirty="0"/>
              <a:t>8,000</a:t>
            </a:r>
          </a:p>
        </p:txBody>
      </p:sp>
      <p:sp>
        <p:nvSpPr>
          <p:cNvPr id="16" name="Text Placeholder 15">
            <a:extLst>
              <a:ext uri="{FF2B5EF4-FFF2-40B4-BE49-F238E27FC236}">
                <a16:creationId xmlns:a16="http://schemas.microsoft.com/office/drawing/2014/main" id="{0E671BE7-B394-42B2-926A-ACB96A1099B8}"/>
              </a:ext>
            </a:extLst>
          </p:cNvPr>
          <p:cNvSpPr>
            <a:spLocks noGrp="1"/>
          </p:cNvSpPr>
          <p:nvPr>
            <p:ph type="body" sz="quarter" idx="34"/>
          </p:nvPr>
        </p:nvSpPr>
        <p:spPr/>
        <p:txBody>
          <a:bodyPr/>
          <a:lstStyle/>
          <a:p>
            <a:r>
              <a:rPr lang="en-US" dirty="0"/>
              <a:t>500</a:t>
            </a:r>
          </a:p>
        </p:txBody>
      </p:sp>
      <p:sp>
        <p:nvSpPr>
          <p:cNvPr id="17" name="Text Placeholder 16">
            <a:extLst>
              <a:ext uri="{FF2B5EF4-FFF2-40B4-BE49-F238E27FC236}">
                <a16:creationId xmlns:a16="http://schemas.microsoft.com/office/drawing/2014/main" id="{A4C1429D-E8B1-46DD-B0E5-E1741E8227DB}"/>
              </a:ext>
            </a:extLst>
          </p:cNvPr>
          <p:cNvSpPr>
            <a:spLocks noGrp="1"/>
          </p:cNvSpPr>
          <p:nvPr>
            <p:ph type="body" sz="quarter" idx="35"/>
          </p:nvPr>
        </p:nvSpPr>
        <p:spPr/>
        <p:txBody>
          <a:bodyPr/>
          <a:lstStyle/>
          <a:p>
            <a:r>
              <a:rPr lang="en-US" dirty="0"/>
              <a:t>15,000</a:t>
            </a:r>
          </a:p>
        </p:txBody>
      </p:sp>
      <p:graphicFrame>
        <p:nvGraphicFramePr>
          <p:cNvPr id="19" name="Table 25">
            <a:extLst>
              <a:ext uri="{FF2B5EF4-FFF2-40B4-BE49-F238E27FC236}">
                <a16:creationId xmlns:a16="http://schemas.microsoft.com/office/drawing/2014/main" id="{D5BF93B1-1187-4ECF-B631-F7A18D878E68}"/>
              </a:ext>
            </a:extLst>
          </p:cNvPr>
          <p:cNvGraphicFramePr>
            <a:graphicFrameLocks noGrp="1"/>
          </p:cNvGraphicFramePr>
          <p:nvPr>
            <p:ph type="tbl" sz="quarter" idx="4294967295"/>
            <p:extLst>
              <p:ext uri="{D42A27DB-BD31-4B8C-83A1-F6EECF244321}">
                <p14:modId xmlns:p14="http://schemas.microsoft.com/office/powerpoint/2010/main" val="4211908748"/>
              </p:ext>
            </p:extLst>
          </p:nvPr>
        </p:nvGraphicFramePr>
        <p:xfrm>
          <a:off x="609600" y="1485900"/>
          <a:ext cx="3444240" cy="4407730"/>
        </p:xfrm>
        <a:graphic>
          <a:graphicData uri="http://schemas.openxmlformats.org/drawingml/2006/table">
            <a:tbl>
              <a:tblPr firstRow="1" bandRow="1">
                <a:tableStyleId>{5C22544A-7EE6-4342-B048-85BDC9FD1C3A}</a:tableStyleId>
              </a:tblPr>
              <a:tblGrid>
                <a:gridCol w="834246">
                  <a:extLst>
                    <a:ext uri="{9D8B030D-6E8A-4147-A177-3AD203B41FA5}">
                      <a16:colId xmlns:a16="http://schemas.microsoft.com/office/drawing/2014/main" val="824948096"/>
                    </a:ext>
                  </a:extLst>
                </a:gridCol>
                <a:gridCol w="2609994">
                  <a:extLst>
                    <a:ext uri="{9D8B030D-6E8A-4147-A177-3AD203B41FA5}">
                      <a16:colId xmlns:a16="http://schemas.microsoft.com/office/drawing/2014/main" val="1973781428"/>
                    </a:ext>
                  </a:extLst>
                </a:gridCol>
              </a:tblGrid>
              <a:tr h="700717">
                <a:tc gridSpan="2">
                  <a:txBody>
                    <a:bodyPr/>
                    <a:lstStyle/>
                    <a:p>
                      <a:r>
                        <a:rPr lang="en-US" sz="2000" b="0" dirty="0"/>
                        <a:t>Where Buyers Found The Home They Purchased:</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25000"/>
                      </a:schemeClr>
                    </a:solidFill>
                  </a:tcPr>
                </a:tc>
                <a:tc hMerge="1">
                  <a:txBody>
                    <a:bodyPr/>
                    <a:lstStyle/>
                    <a:p>
                      <a:endParaRPr lang="en-US" dirty="0"/>
                    </a:p>
                  </a:txBody>
                  <a:tcPr/>
                </a:tc>
                <a:extLst>
                  <a:ext uri="{0D108BD9-81ED-4DB2-BD59-A6C34878D82A}">
                    <a16:rowId xmlns:a16="http://schemas.microsoft.com/office/drawing/2014/main" val="1424280322"/>
                  </a:ext>
                </a:extLst>
              </a:tr>
              <a:tr h="370669">
                <a:tc>
                  <a:txBody>
                    <a:bodyPr/>
                    <a:lstStyle/>
                    <a:p>
                      <a:pPr algn="ctr"/>
                      <a:r>
                        <a:rPr lang="en-US" sz="1600" b="1" dirty="0"/>
                        <a:t>52%</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r>
                        <a:rPr lang="en-US" sz="1400" dirty="0"/>
                        <a:t>Internet</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4097567190"/>
                  </a:ext>
                </a:extLst>
              </a:tr>
              <a:tr h="370669">
                <a:tc>
                  <a:txBody>
                    <a:bodyPr/>
                    <a:lstStyle/>
                    <a:p>
                      <a:pPr algn="ctr"/>
                      <a:r>
                        <a:rPr lang="en-US" sz="1600" b="1" dirty="0"/>
                        <a:t>29%</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r>
                        <a:rPr lang="en-US" sz="1400" dirty="0"/>
                        <a:t>Real estate agent</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3856091523"/>
                  </a:ext>
                </a:extLst>
              </a:tr>
              <a:tr h="370669">
                <a:tc>
                  <a:txBody>
                    <a:bodyPr/>
                    <a:lstStyle/>
                    <a:p>
                      <a:pPr algn="ctr"/>
                      <a:r>
                        <a:rPr lang="en-US" sz="1600" b="1" dirty="0"/>
                        <a:t>6%</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r>
                        <a:rPr lang="en-US" sz="1400" dirty="0"/>
                        <a:t>Yard/Open house sign</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758234743"/>
                  </a:ext>
                </a:extLst>
              </a:tr>
              <a:tr h="370669">
                <a:tc>
                  <a:txBody>
                    <a:bodyPr/>
                    <a:lstStyle/>
                    <a:p>
                      <a:pPr algn="ctr"/>
                      <a:r>
                        <a:rPr lang="en-US" sz="1600" b="1" dirty="0"/>
                        <a:t>6%</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Friend, relative, neighbor</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3545433625"/>
                  </a:ext>
                </a:extLst>
              </a:tr>
              <a:tr h="370669">
                <a:tc>
                  <a:txBody>
                    <a:bodyPr/>
                    <a:lstStyle/>
                    <a:p>
                      <a:pPr algn="ctr"/>
                      <a:r>
                        <a:rPr lang="en-US" sz="1600" b="1" dirty="0"/>
                        <a:t>4%</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Home builder or their agent</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3854768417"/>
                  </a:ext>
                </a:extLst>
              </a:tr>
              <a:tr h="370669">
                <a:tc>
                  <a:txBody>
                    <a:bodyPr/>
                    <a:lstStyle/>
                    <a:p>
                      <a:pPr algn="ctr"/>
                      <a:r>
                        <a:rPr lang="en-US" sz="1600" b="1" dirty="0"/>
                        <a:t>1%</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Directly from sellers</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3946541133"/>
                  </a:ext>
                </a:extLst>
              </a:tr>
              <a:tr h="370669">
                <a:tc>
                  <a:txBody>
                    <a:bodyPr/>
                    <a:lstStyle/>
                    <a:p>
                      <a:pPr algn="ctr"/>
                      <a:r>
                        <a:rPr lang="en-US" sz="1600" b="1" dirty="0"/>
                        <a:t>&gt;1%</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r>
                        <a:rPr lang="en-US" sz="1400" dirty="0"/>
                        <a:t>Print newspaper ad</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1280897421"/>
                  </a:ext>
                </a:extLst>
              </a:tr>
              <a:tr h="3706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&gt;1%</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r>
                        <a:rPr lang="en-US" sz="1400" dirty="0"/>
                        <a:t>Home book or magazine</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2484985689"/>
                  </a:ext>
                </a:extLst>
              </a:tr>
              <a:tr h="3706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&gt;1%</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r>
                        <a:rPr lang="en-US" sz="1400" dirty="0"/>
                        <a:t>Other</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1470328563"/>
                  </a:ext>
                </a:extLst>
              </a:tr>
              <a:tr h="37066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t>Source: National Association of REALTORS®, Profile of Home Buyers and Sellers, 2020</a:t>
                      </a:r>
                    </a:p>
                  </a:txBody>
                  <a:tcPr anchor="ctr">
                    <a:lnT w="12700" cap="flat" cmpd="sng" algn="ctr">
                      <a:solidFill>
                        <a:schemeClr val="bg2">
                          <a:lumMod val="50000"/>
                        </a:schemeClr>
                      </a:solidFill>
                      <a:prstDash val="solid"/>
                      <a:round/>
                      <a:headEnd type="none" w="med" len="med"/>
                      <a:tailEnd type="none" w="med" len="med"/>
                    </a:lnT>
                    <a:noFill/>
                  </a:tcPr>
                </a:tc>
                <a:tc hMerge="1">
                  <a:txBody>
                    <a:bodyPr/>
                    <a:lstStyle/>
                    <a:p>
                      <a:endParaRPr lang="en-US" sz="1400" dirty="0"/>
                    </a:p>
                  </a:txBody>
                  <a:tcPr anchor="ctr">
                    <a:noFill/>
                  </a:tcPr>
                </a:tc>
                <a:extLst>
                  <a:ext uri="{0D108BD9-81ED-4DB2-BD59-A6C34878D82A}">
                    <a16:rowId xmlns:a16="http://schemas.microsoft.com/office/drawing/2014/main" val="214915962"/>
                  </a:ext>
                </a:extLst>
              </a:tr>
            </a:tbl>
          </a:graphicData>
        </a:graphic>
      </p:graphicFrame>
      <p:pic>
        <p:nvPicPr>
          <p:cNvPr id="20" name="Picture Placeholder 7">
            <a:extLst>
              <a:ext uri="{FF2B5EF4-FFF2-40B4-BE49-F238E27FC236}">
                <a16:creationId xmlns:a16="http://schemas.microsoft.com/office/drawing/2014/main" id="{4CE0E920-ECFB-4F4F-8B95-BB246DE4DB2C}"/>
              </a:ext>
            </a:extLst>
          </p:cNvPr>
          <p:cNvPicPr>
            <a:picLocks noChangeAspect="1"/>
          </p:cNvPicPr>
          <p:nvPr/>
        </p:nvPicPr>
        <p:blipFill rotWithShape="1">
          <a:blip r:embed="rId3">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542857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E2344-FB0D-4E4E-AF23-FC4792AB3DD7}"/>
              </a:ext>
            </a:extLst>
          </p:cNvPr>
          <p:cNvSpPr>
            <a:spLocks noGrp="1"/>
          </p:cNvSpPr>
          <p:nvPr>
            <p:ph type="title"/>
          </p:nvPr>
        </p:nvSpPr>
        <p:spPr/>
        <p:txBody>
          <a:bodyPr/>
          <a:lstStyle/>
          <a:p>
            <a:r>
              <a:rPr lang="en-US" dirty="0"/>
              <a:t>Marketing Sample #1 – Websites</a:t>
            </a:r>
          </a:p>
        </p:txBody>
      </p:sp>
      <p:sp>
        <p:nvSpPr>
          <p:cNvPr id="3" name="Text Placeholder 2">
            <a:extLst>
              <a:ext uri="{FF2B5EF4-FFF2-40B4-BE49-F238E27FC236}">
                <a16:creationId xmlns:a16="http://schemas.microsoft.com/office/drawing/2014/main" id="{DFCEF6D6-2034-4D08-8521-BF1C4753905E}"/>
              </a:ext>
            </a:extLst>
          </p:cNvPr>
          <p:cNvSpPr>
            <a:spLocks noGrp="1"/>
          </p:cNvSpPr>
          <p:nvPr>
            <p:ph type="body" sz="quarter" idx="20"/>
          </p:nvPr>
        </p:nvSpPr>
        <p:spPr/>
        <p:txBody>
          <a:bodyPr>
            <a:normAutofit lnSpcReduction="10000"/>
          </a:bodyPr>
          <a:lstStyle/>
          <a:p>
            <a:r>
              <a:rPr lang="en-US" dirty="0"/>
              <a:t>My Website</a:t>
            </a:r>
          </a:p>
        </p:txBody>
      </p:sp>
      <p:sp>
        <p:nvSpPr>
          <p:cNvPr id="4" name="Text Placeholder 3">
            <a:extLst>
              <a:ext uri="{FF2B5EF4-FFF2-40B4-BE49-F238E27FC236}">
                <a16:creationId xmlns:a16="http://schemas.microsoft.com/office/drawing/2014/main" id="{5084A1FE-E5E2-4C5D-A252-A7562E72C838}"/>
              </a:ext>
            </a:extLst>
          </p:cNvPr>
          <p:cNvSpPr>
            <a:spLocks noGrp="1"/>
          </p:cNvSpPr>
          <p:nvPr>
            <p:ph type="body" sz="quarter" idx="21"/>
          </p:nvPr>
        </p:nvSpPr>
        <p:spPr/>
        <p:txBody>
          <a:bodyPr/>
          <a:lstStyle/>
          <a:p>
            <a:r>
              <a:rPr lang="en-US" dirty="0"/>
              <a:t>Strategy Notes:</a:t>
            </a:r>
          </a:p>
        </p:txBody>
      </p:sp>
      <p:pic>
        <p:nvPicPr>
          <p:cNvPr id="10" name="Picture Placeholder 9" descr="Graphical user interface, application&#10;&#10;Description automatically generated">
            <a:extLst>
              <a:ext uri="{FF2B5EF4-FFF2-40B4-BE49-F238E27FC236}">
                <a16:creationId xmlns:a16="http://schemas.microsoft.com/office/drawing/2014/main" id="{F49704AC-B835-45C4-8000-C8C8E1EF009E}"/>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r="17766"/>
          <a:stretch/>
        </p:blipFill>
        <p:spPr>
          <a:xfrm>
            <a:off x="609600" y="1911096"/>
            <a:ext cx="4846320" cy="4261104"/>
          </a:xfrm>
          <a:ln w="19050">
            <a:solidFill>
              <a:schemeClr val="bg2">
                <a:lumMod val="25000"/>
              </a:schemeClr>
            </a:solidFill>
          </a:ln>
        </p:spPr>
      </p:pic>
      <p:sp>
        <p:nvSpPr>
          <p:cNvPr id="7" name="Text Placeholder 6">
            <a:extLst>
              <a:ext uri="{FF2B5EF4-FFF2-40B4-BE49-F238E27FC236}">
                <a16:creationId xmlns:a16="http://schemas.microsoft.com/office/drawing/2014/main" id="{74CA31FD-E539-47F3-B360-E3FC848353FC}"/>
              </a:ext>
            </a:extLst>
          </p:cNvPr>
          <p:cNvSpPr>
            <a:spLocks noGrp="1"/>
          </p:cNvSpPr>
          <p:nvPr>
            <p:ph type="body" sz="quarter" idx="49"/>
          </p:nvPr>
        </p:nvSpPr>
        <p:spPr/>
        <p:txBody>
          <a:bodyPr>
            <a:normAutofit lnSpcReduction="10000"/>
          </a:bodyPr>
          <a:lstStyle/>
          <a:p>
            <a:pPr indent="-222250"/>
            <a:r>
              <a:rPr lang="en-US" dirty="0"/>
              <a:t>Create a comprehensive listing page with high-resolution photographs, enticing listing copy that motivates buyers, local information, and more.</a:t>
            </a:r>
          </a:p>
          <a:p>
            <a:pPr indent="-222250"/>
            <a:r>
              <a:rPr lang="en-US" dirty="0"/>
              <a:t>Generate high website traffic to listing through SEO and SEM.</a:t>
            </a:r>
          </a:p>
          <a:p>
            <a:pPr indent="-222250"/>
            <a:r>
              <a:rPr lang="en-US" dirty="0"/>
              <a:t>High quality photos generate buyers.</a:t>
            </a:r>
          </a:p>
          <a:p>
            <a:pPr indent="-222250"/>
            <a:r>
              <a:rPr lang="en-US" dirty="0"/>
              <a:t>Listing page includes contact form.</a:t>
            </a:r>
          </a:p>
        </p:txBody>
      </p:sp>
      <p:pic>
        <p:nvPicPr>
          <p:cNvPr id="9" name="Picture Placeholder 7">
            <a:extLst>
              <a:ext uri="{FF2B5EF4-FFF2-40B4-BE49-F238E27FC236}">
                <a16:creationId xmlns:a16="http://schemas.microsoft.com/office/drawing/2014/main" id="{1F66A32E-ABAF-408A-B224-D643C1506D2C}"/>
              </a:ext>
            </a:extLst>
          </p:cNvPr>
          <p:cNvPicPr>
            <a:picLocks noChangeAspect="1"/>
          </p:cNvPicPr>
          <p:nvPr/>
        </p:nvPicPr>
        <p:blipFill rotWithShape="1">
          <a:blip r:embed="rId4">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390679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32984-670A-45D7-8237-B0F27C4D9740}"/>
              </a:ext>
            </a:extLst>
          </p:cNvPr>
          <p:cNvSpPr>
            <a:spLocks noGrp="1"/>
          </p:cNvSpPr>
          <p:nvPr>
            <p:ph type="title"/>
          </p:nvPr>
        </p:nvSpPr>
        <p:spPr/>
        <p:txBody>
          <a:bodyPr/>
          <a:lstStyle/>
          <a:p>
            <a:r>
              <a:rPr lang="en-US" dirty="0"/>
              <a:t>Marketing Sample #2 – Social Media</a:t>
            </a:r>
          </a:p>
        </p:txBody>
      </p:sp>
      <p:sp>
        <p:nvSpPr>
          <p:cNvPr id="3" name="Text Placeholder 2">
            <a:extLst>
              <a:ext uri="{FF2B5EF4-FFF2-40B4-BE49-F238E27FC236}">
                <a16:creationId xmlns:a16="http://schemas.microsoft.com/office/drawing/2014/main" id="{A275BC1A-733C-4DAE-B275-7E720B159844}"/>
              </a:ext>
            </a:extLst>
          </p:cNvPr>
          <p:cNvSpPr>
            <a:spLocks noGrp="1"/>
          </p:cNvSpPr>
          <p:nvPr>
            <p:ph type="body" sz="quarter" idx="20"/>
          </p:nvPr>
        </p:nvSpPr>
        <p:spPr/>
        <p:txBody>
          <a:bodyPr>
            <a:normAutofit lnSpcReduction="10000"/>
          </a:bodyPr>
          <a:lstStyle/>
          <a:p>
            <a:r>
              <a:rPr lang="en-US" dirty="0"/>
              <a:t>My Social Media</a:t>
            </a:r>
          </a:p>
        </p:txBody>
      </p:sp>
      <p:sp>
        <p:nvSpPr>
          <p:cNvPr id="4" name="Text Placeholder 3">
            <a:extLst>
              <a:ext uri="{FF2B5EF4-FFF2-40B4-BE49-F238E27FC236}">
                <a16:creationId xmlns:a16="http://schemas.microsoft.com/office/drawing/2014/main" id="{8617BD18-0A9A-4E91-8965-74BFCA8D4B08}"/>
              </a:ext>
            </a:extLst>
          </p:cNvPr>
          <p:cNvSpPr>
            <a:spLocks noGrp="1"/>
          </p:cNvSpPr>
          <p:nvPr>
            <p:ph type="body" sz="quarter" idx="21"/>
          </p:nvPr>
        </p:nvSpPr>
        <p:spPr/>
        <p:txBody>
          <a:bodyPr/>
          <a:lstStyle/>
          <a:p>
            <a:r>
              <a:rPr lang="en-US" dirty="0"/>
              <a:t>Strategy Notes:</a:t>
            </a:r>
          </a:p>
        </p:txBody>
      </p:sp>
      <p:pic>
        <p:nvPicPr>
          <p:cNvPr id="10" name="Picture Placeholder 9" descr="Graphical user interface, text&#10;&#10;Description automatically generated">
            <a:extLst>
              <a:ext uri="{FF2B5EF4-FFF2-40B4-BE49-F238E27FC236}">
                <a16:creationId xmlns:a16="http://schemas.microsoft.com/office/drawing/2014/main" id="{C4773EC7-538C-4C44-AEED-A754A4A0C97C}"/>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t="1977" b="26913"/>
          <a:stretch/>
        </p:blipFill>
        <p:spPr>
          <a:xfrm>
            <a:off x="609600" y="1911096"/>
            <a:ext cx="4846320" cy="4261104"/>
          </a:xfrm>
          <a:ln w="19050">
            <a:solidFill>
              <a:schemeClr val="bg2">
                <a:lumMod val="25000"/>
              </a:schemeClr>
            </a:solidFill>
          </a:ln>
        </p:spPr>
      </p:pic>
      <p:sp>
        <p:nvSpPr>
          <p:cNvPr id="7" name="Text Placeholder 6">
            <a:extLst>
              <a:ext uri="{FF2B5EF4-FFF2-40B4-BE49-F238E27FC236}">
                <a16:creationId xmlns:a16="http://schemas.microsoft.com/office/drawing/2014/main" id="{43499103-6CD1-43AF-A811-3451079C9405}"/>
              </a:ext>
            </a:extLst>
          </p:cNvPr>
          <p:cNvSpPr>
            <a:spLocks noGrp="1"/>
          </p:cNvSpPr>
          <p:nvPr>
            <p:ph type="body" sz="quarter" idx="49"/>
          </p:nvPr>
        </p:nvSpPr>
        <p:spPr/>
        <p:txBody>
          <a:bodyPr/>
          <a:lstStyle/>
          <a:p>
            <a:pPr indent="-222250"/>
            <a:r>
              <a:rPr lang="en-US" dirty="0"/>
              <a:t>Create and share your listing post 3x per week.</a:t>
            </a:r>
          </a:p>
          <a:p>
            <a:pPr lvl="0" indent="-222250">
              <a:spcBef>
                <a:spcPts val="0"/>
              </a:spcBef>
              <a:defRPr/>
            </a:pPr>
            <a:r>
              <a:rPr lang="en-US" dirty="0"/>
              <a:t>Generate high website traffic to listing through postings and hyper-targeted ads.</a:t>
            </a:r>
          </a:p>
          <a:p>
            <a:pPr indent="-222250"/>
            <a:r>
              <a:rPr lang="en-US" dirty="0"/>
              <a:t>Reduce number of photos to generate buyer interest and entice clicks.</a:t>
            </a:r>
          </a:p>
          <a:p>
            <a:pPr indent="-222250"/>
            <a:r>
              <a:rPr lang="en-US" dirty="0"/>
              <a:t>Listing page includes contact form.</a:t>
            </a:r>
          </a:p>
          <a:p>
            <a:pPr indent="-222250"/>
            <a:endParaRPr lang="en-US" dirty="0"/>
          </a:p>
        </p:txBody>
      </p:sp>
      <p:pic>
        <p:nvPicPr>
          <p:cNvPr id="9" name="Picture Placeholder 7">
            <a:extLst>
              <a:ext uri="{FF2B5EF4-FFF2-40B4-BE49-F238E27FC236}">
                <a16:creationId xmlns:a16="http://schemas.microsoft.com/office/drawing/2014/main" id="{5840399E-A47B-4DBC-AA19-31F4B64A8858}"/>
              </a:ext>
            </a:extLst>
          </p:cNvPr>
          <p:cNvPicPr>
            <a:picLocks noChangeAspect="1"/>
          </p:cNvPicPr>
          <p:nvPr/>
        </p:nvPicPr>
        <p:blipFill rotWithShape="1">
          <a:blip r:embed="rId4">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108707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4189D-5940-4790-ACBE-24F9E876438D}"/>
              </a:ext>
            </a:extLst>
          </p:cNvPr>
          <p:cNvSpPr>
            <a:spLocks noGrp="1"/>
          </p:cNvSpPr>
          <p:nvPr>
            <p:ph type="title"/>
          </p:nvPr>
        </p:nvSpPr>
        <p:spPr/>
        <p:txBody>
          <a:bodyPr/>
          <a:lstStyle/>
          <a:p>
            <a:r>
              <a:rPr lang="en-US" dirty="0"/>
              <a:t>Marketing Sample #3 – Email</a:t>
            </a:r>
          </a:p>
        </p:txBody>
      </p:sp>
      <p:sp>
        <p:nvSpPr>
          <p:cNvPr id="3" name="Text Placeholder 2">
            <a:extLst>
              <a:ext uri="{FF2B5EF4-FFF2-40B4-BE49-F238E27FC236}">
                <a16:creationId xmlns:a16="http://schemas.microsoft.com/office/drawing/2014/main" id="{86902199-B835-474C-A963-C5D9C9F620F5}"/>
              </a:ext>
            </a:extLst>
          </p:cNvPr>
          <p:cNvSpPr>
            <a:spLocks noGrp="1"/>
          </p:cNvSpPr>
          <p:nvPr>
            <p:ph type="body" sz="quarter" idx="20"/>
          </p:nvPr>
        </p:nvSpPr>
        <p:spPr/>
        <p:txBody>
          <a:bodyPr>
            <a:normAutofit lnSpcReduction="10000"/>
          </a:bodyPr>
          <a:lstStyle/>
          <a:p>
            <a:r>
              <a:rPr lang="en-US" dirty="0"/>
              <a:t>My Email Campaign</a:t>
            </a:r>
          </a:p>
        </p:txBody>
      </p:sp>
      <p:sp>
        <p:nvSpPr>
          <p:cNvPr id="4" name="Text Placeholder 3">
            <a:extLst>
              <a:ext uri="{FF2B5EF4-FFF2-40B4-BE49-F238E27FC236}">
                <a16:creationId xmlns:a16="http://schemas.microsoft.com/office/drawing/2014/main" id="{07F0EB42-E33C-4123-93D8-89A7AB6BEE9E}"/>
              </a:ext>
            </a:extLst>
          </p:cNvPr>
          <p:cNvSpPr>
            <a:spLocks noGrp="1"/>
          </p:cNvSpPr>
          <p:nvPr>
            <p:ph type="body" sz="quarter" idx="21"/>
          </p:nvPr>
        </p:nvSpPr>
        <p:spPr/>
        <p:txBody>
          <a:bodyPr/>
          <a:lstStyle/>
          <a:p>
            <a:r>
              <a:rPr lang="en-US" dirty="0"/>
              <a:t>Strategy Notes:</a:t>
            </a:r>
          </a:p>
        </p:txBody>
      </p:sp>
      <p:pic>
        <p:nvPicPr>
          <p:cNvPr id="10" name="Picture Placeholder 9" descr="Graphical user interface, text, application&#10;&#10;Description automatically generated">
            <a:extLst>
              <a:ext uri="{FF2B5EF4-FFF2-40B4-BE49-F238E27FC236}">
                <a16:creationId xmlns:a16="http://schemas.microsoft.com/office/drawing/2014/main" id="{A2B7435D-6508-46EB-9C7E-DB06ED46C39C}"/>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t="-728" b="12241"/>
          <a:stretch/>
        </p:blipFill>
        <p:spPr>
          <a:xfrm>
            <a:off x="609600" y="1911096"/>
            <a:ext cx="4846320" cy="4261104"/>
          </a:xfrm>
          <a:ln w="19050">
            <a:solidFill>
              <a:schemeClr val="bg2">
                <a:lumMod val="25000"/>
              </a:schemeClr>
            </a:solidFill>
          </a:ln>
        </p:spPr>
      </p:pic>
      <p:sp>
        <p:nvSpPr>
          <p:cNvPr id="7" name="Text Placeholder 6">
            <a:extLst>
              <a:ext uri="{FF2B5EF4-FFF2-40B4-BE49-F238E27FC236}">
                <a16:creationId xmlns:a16="http://schemas.microsoft.com/office/drawing/2014/main" id="{53B6A43D-75DE-473D-80C5-289F77DBDE34}"/>
              </a:ext>
            </a:extLst>
          </p:cNvPr>
          <p:cNvSpPr>
            <a:spLocks noGrp="1"/>
          </p:cNvSpPr>
          <p:nvPr>
            <p:ph type="body" sz="quarter" idx="49"/>
          </p:nvPr>
        </p:nvSpPr>
        <p:spPr/>
        <p:txBody>
          <a:bodyPr/>
          <a:lstStyle/>
          <a:p>
            <a:pPr indent="-222250"/>
            <a:r>
              <a:rPr lang="en-US" dirty="0"/>
              <a:t>Write compelling email copy that encourages sharing and generates interest from buyers.</a:t>
            </a:r>
          </a:p>
          <a:p>
            <a:pPr lvl="0" indent="-222250">
              <a:spcBef>
                <a:spcPts val="0"/>
              </a:spcBef>
              <a:defRPr/>
            </a:pPr>
            <a:r>
              <a:rPr lang="en-US" dirty="0"/>
              <a:t>Generate high website traffic to listing through email blasts to over 500 local contacts.</a:t>
            </a:r>
          </a:p>
          <a:p>
            <a:pPr indent="-222250"/>
            <a:r>
              <a:rPr lang="en-US" dirty="0"/>
              <a:t>Listing page includes contact form.</a:t>
            </a:r>
          </a:p>
        </p:txBody>
      </p:sp>
      <p:pic>
        <p:nvPicPr>
          <p:cNvPr id="9" name="Picture Placeholder 7">
            <a:extLst>
              <a:ext uri="{FF2B5EF4-FFF2-40B4-BE49-F238E27FC236}">
                <a16:creationId xmlns:a16="http://schemas.microsoft.com/office/drawing/2014/main" id="{B08250CB-3210-4CD9-AC75-5556C5285451}"/>
              </a:ext>
            </a:extLst>
          </p:cNvPr>
          <p:cNvPicPr>
            <a:picLocks noChangeAspect="1"/>
          </p:cNvPicPr>
          <p:nvPr/>
        </p:nvPicPr>
        <p:blipFill rotWithShape="1">
          <a:blip r:embed="rId4">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1081719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FE548-4F5F-4CDA-9E54-946E808EC19E}"/>
              </a:ext>
            </a:extLst>
          </p:cNvPr>
          <p:cNvSpPr>
            <a:spLocks noGrp="1"/>
          </p:cNvSpPr>
          <p:nvPr>
            <p:ph type="title"/>
          </p:nvPr>
        </p:nvSpPr>
        <p:spPr/>
        <p:txBody>
          <a:bodyPr/>
          <a:lstStyle/>
          <a:p>
            <a:r>
              <a:rPr lang="en-US" dirty="0"/>
              <a:t>Marketing Sample #4 – Print</a:t>
            </a:r>
          </a:p>
        </p:txBody>
      </p:sp>
      <p:sp>
        <p:nvSpPr>
          <p:cNvPr id="3" name="Text Placeholder 2">
            <a:extLst>
              <a:ext uri="{FF2B5EF4-FFF2-40B4-BE49-F238E27FC236}">
                <a16:creationId xmlns:a16="http://schemas.microsoft.com/office/drawing/2014/main" id="{296DC419-0B24-48A3-9FB1-F9F834D48042}"/>
              </a:ext>
            </a:extLst>
          </p:cNvPr>
          <p:cNvSpPr>
            <a:spLocks noGrp="1"/>
          </p:cNvSpPr>
          <p:nvPr>
            <p:ph type="body" sz="quarter" idx="20"/>
          </p:nvPr>
        </p:nvSpPr>
        <p:spPr/>
        <p:txBody>
          <a:bodyPr>
            <a:normAutofit lnSpcReduction="10000"/>
          </a:bodyPr>
          <a:lstStyle/>
          <a:p>
            <a:r>
              <a:rPr lang="en-US" dirty="0"/>
              <a:t>My Flyers</a:t>
            </a:r>
          </a:p>
        </p:txBody>
      </p:sp>
      <p:sp>
        <p:nvSpPr>
          <p:cNvPr id="4" name="Text Placeholder 3">
            <a:extLst>
              <a:ext uri="{FF2B5EF4-FFF2-40B4-BE49-F238E27FC236}">
                <a16:creationId xmlns:a16="http://schemas.microsoft.com/office/drawing/2014/main" id="{FC51FE08-2A5B-490C-B1B6-25257EC6BA7E}"/>
              </a:ext>
            </a:extLst>
          </p:cNvPr>
          <p:cNvSpPr>
            <a:spLocks noGrp="1"/>
          </p:cNvSpPr>
          <p:nvPr>
            <p:ph type="body" sz="quarter" idx="21"/>
          </p:nvPr>
        </p:nvSpPr>
        <p:spPr/>
        <p:txBody>
          <a:bodyPr/>
          <a:lstStyle/>
          <a:p>
            <a:r>
              <a:rPr lang="en-US" dirty="0"/>
              <a:t>Strategy Notes:</a:t>
            </a:r>
          </a:p>
        </p:txBody>
      </p:sp>
      <p:pic>
        <p:nvPicPr>
          <p:cNvPr id="10" name="Picture Placeholder 9" descr="Graphical user interface, website&#10;&#10;Description automatically generated">
            <a:extLst>
              <a:ext uri="{FF2B5EF4-FFF2-40B4-BE49-F238E27FC236}">
                <a16:creationId xmlns:a16="http://schemas.microsoft.com/office/drawing/2014/main" id="{E59186AD-FA09-4FAD-AFBA-7708C716D58E}"/>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t="16356" b="26764"/>
          <a:stretch/>
        </p:blipFill>
        <p:spPr>
          <a:xfrm>
            <a:off x="609600" y="1911096"/>
            <a:ext cx="4846320" cy="4261104"/>
          </a:xfrm>
          <a:ln w="19050">
            <a:solidFill>
              <a:schemeClr val="bg2">
                <a:lumMod val="25000"/>
              </a:schemeClr>
            </a:solidFill>
          </a:ln>
        </p:spPr>
      </p:pic>
      <p:sp>
        <p:nvSpPr>
          <p:cNvPr id="7" name="Text Placeholder 6">
            <a:extLst>
              <a:ext uri="{FF2B5EF4-FFF2-40B4-BE49-F238E27FC236}">
                <a16:creationId xmlns:a16="http://schemas.microsoft.com/office/drawing/2014/main" id="{5A818C70-DAC7-4EC2-96AD-3B8D30584080}"/>
              </a:ext>
            </a:extLst>
          </p:cNvPr>
          <p:cNvSpPr>
            <a:spLocks noGrp="1"/>
          </p:cNvSpPr>
          <p:nvPr>
            <p:ph type="body" sz="quarter" idx="49"/>
          </p:nvPr>
        </p:nvSpPr>
        <p:spPr/>
        <p:txBody>
          <a:bodyPr>
            <a:normAutofit lnSpcReduction="10000"/>
          </a:bodyPr>
          <a:lstStyle/>
          <a:p>
            <a:pPr indent="-222250"/>
            <a:r>
              <a:rPr lang="en-US" dirty="0"/>
              <a:t>Create eye-catching flyers and distribute them through out our local communities.</a:t>
            </a:r>
          </a:p>
          <a:p>
            <a:pPr indent="-222250"/>
            <a:r>
              <a:rPr lang="en-US" dirty="0"/>
              <a:t>Call to action marketing generates more leads.</a:t>
            </a:r>
          </a:p>
          <a:p>
            <a:pPr indent="-222250"/>
            <a:r>
              <a:rPr lang="en-US" dirty="0"/>
              <a:t>Fewer pictures compels buyers to visit the website</a:t>
            </a:r>
          </a:p>
          <a:p>
            <a:pPr lvl="0" indent="-222250">
              <a:spcBef>
                <a:spcPts val="0"/>
              </a:spcBef>
              <a:defRPr/>
            </a:pPr>
            <a:r>
              <a:rPr lang="en-US" dirty="0"/>
              <a:t>Generate high website traffic to listing through QR codes.</a:t>
            </a:r>
          </a:p>
          <a:p>
            <a:pPr indent="-222250"/>
            <a:r>
              <a:rPr lang="en-US" dirty="0"/>
              <a:t>Listing page includes contact form.</a:t>
            </a:r>
          </a:p>
        </p:txBody>
      </p:sp>
      <p:pic>
        <p:nvPicPr>
          <p:cNvPr id="9" name="Picture Placeholder 7">
            <a:extLst>
              <a:ext uri="{FF2B5EF4-FFF2-40B4-BE49-F238E27FC236}">
                <a16:creationId xmlns:a16="http://schemas.microsoft.com/office/drawing/2014/main" id="{EB33E4E3-1EAD-4635-8370-88E8742EDDEA}"/>
              </a:ext>
            </a:extLst>
          </p:cNvPr>
          <p:cNvPicPr>
            <a:picLocks noChangeAspect="1"/>
          </p:cNvPicPr>
          <p:nvPr/>
        </p:nvPicPr>
        <p:blipFill rotWithShape="1">
          <a:blip r:embed="rId4">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478975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7B33-4CFF-4D0C-8404-B95EC5FCAC8A}"/>
              </a:ext>
            </a:extLst>
          </p:cNvPr>
          <p:cNvSpPr>
            <a:spLocks noGrp="1"/>
          </p:cNvSpPr>
          <p:nvPr>
            <p:ph type="title"/>
          </p:nvPr>
        </p:nvSpPr>
        <p:spPr/>
        <p:txBody>
          <a:bodyPr/>
          <a:lstStyle/>
          <a:p>
            <a:r>
              <a:rPr lang="en-US" dirty="0"/>
              <a:t>Why You Should Work with Me</a:t>
            </a:r>
          </a:p>
        </p:txBody>
      </p:sp>
      <p:sp>
        <p:nvSpPr>
          <p:cNvPr id="5" name="Text Placeholder 4">
            <a:extLst>
              <a:ext uri="{FF2B5EF4-FFF2-40B4-BE49-F238E27FC236}">
                <a16:creationId xmlns:a16="http://schemas.microsoft.com/office/drawing/2014/main" id="{E1424207-B5C1-47CE-B830-124D7596CC3A}"/>
              </a:ext>
            </a:extLst>
          </p:cNvPr>
          <p:cNvSpPr>
            <a:spLocks noGrp="1"/>
          </p:cNvSpPr>
          <p:nvPr>
            <p:ph type="body" sz="quarter" idx="23"/>
          </p:nvPr>
        </p:nvSpPr>
        <p:spPr/>
        <p:txBody>
          <a:bodyPr>
            <a:normAutofit/>
          </a:bodyPr>
          <a:lstStyle/>
          <a:p>
            <a:r>
              <a:rPr lang="en-US" dirty="0"/>
              <a:t>Reliable</a:t>
            </a:r>
            <a:endParaRPr lang="en-US" b="1" dirty="0"/>
          </a:p>
        </p:txBody>
      </p:sp>
      <p:sp>
        <p:nvSpPr>
          <p:cNvPr id="6" name="Text Placeholder 5">
            <a:extLst>
              <a:ext uri="{FF2B5EF4-FFF2-40B4-BE49-F238E27FC236}">
                <a16:creationId xmlns:a16="http://schemas.microsoft.com/office/drawing/2014/main" id="{455F21FF-DE87-421B-988E-9384D22C962F}"/>
              </a:ext>
            </a:extLst>
          </p:cNvPr>
          <p:cNvSpPr>
            <a:spLocks noGrp="1"/>
          </p:cNvSpPr>
          <p:nvPr>
            <p:ph type="body" sz="quarter" idx="24"/>
          </p:nvPr>
        </p:nvSpPr>
        <p:spPr/>
        <p:txBody>
          <a:bodyPr>
            <a:normAutofit/>
          </a:bodyPr>
          <a:lstStyle/>
          <a:p>
            <a:r>
              <a:rPr lang="en-US" dirty="0"/>
              <a:t>Available</a:t>
            </a:r>
            <a:endParaRPr lang="en-US" b="1" dirty="0"/>
          </a:p>
        </p:txBody>
      </p:sp>
      <p:sp>
        <p:nvSpPr>
          <p:cNvPr id="7" name="Text Placeholder 6">
            <a:extLst>
              <a:ext uri="{FF2B5EF4-FFF2-40B4-BE49-F238E27FC236}">
                <a16:creationId xmlns:a16="http://schemas.microsoft.com/office/drawing/2014/main" id="{A09CEEDB-C689-45E6-8A3F-466766B195DF}"/>
              </a:ext>
            </a:extLst>
          </p:cNvPr>
          <p:cNvSpPr>
            <a:spLocks noGrp="1"/>
          </p:cNvSpPr>
          <p:nvPr>
            <p:ph type="body" sz="quarter" idx="25"/>
          </p:nvPr>
        </p:nvSpPr>
        <p:spPr/>
        <p:txBody>
          <a:bodyPr>
            <a:normAutofit/>
          </a:bodyPr>
          <a:lstStyle/>
          <a:p>
            <a:r>
              <a:rPr lang="en-US" dirty="0"/>
              <a:t>Reputation</a:t>
            </a:r>
            <a:endParaRPr lang="en-US" b="1" dirty="0"/>
          </a:p>
        </p:txBody>
      </p:sp>
      <p:sp>
        <p:nvSpPr>
          <p:cNvPr id="8" name="Text Placeholder 7">
            <a:extLst>
              <a:ext uri="{FF2B5EF4-FFF2-40B4-BE49-F238E27FC236}">
                <a16:creationId xmlns:a16="http://schemas.microsoft.com/office/drawing/2014/main" id="{44E7E828-920A-449C-90BE-C1A31B648DCE}"/>
              </a:ext>
            </a:extLst>
          </p:cNvPr>
          <p:cNvSpPr>
            <a:spLocks noGrp="1"/>
          </p:cNvSpPr>
          <p:nvPr>
            <p:ph type="body" sz="quarter" idx="26"/>
          </p:nvPr>
        </p:nvSpPr>
        <p:spPr/>
        <p:txBody>
          <a:bodyPr/>
          <a:lstStyle/>
          <a:p>
            <a:r>
              <a:rPr lang="en-US" dirty="0"/>
              <a:t>My #1 goal is to meet your selling goals. I will market consistently to get your listing in front of as many buyers as possible and work harder to generate leads.</a:t>
            </a:r>
          </a:p>
        </p:txBody>
      </p:sp>
      <p:sp>
        <p:nvSpPr>
          <p:cNvPr id="9" name="Text Placeholder 8">
            <a:extLst>
              <a:ext uri="{FF2B5EF4-FFF2-40B4-BE49-F238E27FC236}">
                <a16:creationId xmlns:a16="http://schemas.microsoft.com/office/drawing/2014/main" id="{7218BB01-A1D8-4CA6-AD01-3F70874E0885}"/>
              </a:ext>
            </a:extLst>
          </p:cNvPr>
          <p:cNvSpPr>
            <a:spLocks noGrp="1"/>
          </p:cNvSpPr>
          <p:nvPr>
            <p:ph type="body" sz="quarter" idx="27"/>
          </p:nvPr>
        </p:nvSpPr>
        <p:spPr/>
        <p:txBody>
          <a:bodyPr/>
          <a:lstStyle/>
          <a:p>
            <a:r>
              <a:rPr lang="en-US" dirty="0"/>
              <a:t>I’m available anytime you have questions or need assistance. Do not hesitate to contact me!</a:t>
            </a:r>
          </a:p>
        </p:txBody>
      </p:sp>
      <p:sp>
        <p:nvSpPr>
          <p:cNvPr id="10" name="Text Placeholder 9">
            <a:extLst>
              <a:ext uri="{FF2B5EF4-FFF2-40B4-BE49-F238E27FC236}">
                <a16:creationId xmlns:a16="http://schemas.microsoft.com/office/drawing/2014/main" id="{AABB6099-66E2-4E67-AE6B-70D198F9AEC5}"/>
              </a:ext>
            </a:extLst>
          </p:cNvPr>
          <p:cNvSpPr>
            <a:spLocks noGrp="1"/>
          </p:cNvSpPr>
          <p:nvPr>
            <p:ph type="body" sz="quarter" idx="28"/>
          </p:nvPr>
        </p:nvSpPr>
        <p:spPr/>
        <p:txBody>
          <a:bodyPr/>
          <a:lstStyle/>
          <a:p>
            <a:r>
              <a:rPr lang="en-US" dirty="0"/>
              <a:t>My vast network and past success speaks volumes about my drive to be the best agent I can be. Ready to see why?</a:t>
            </a:r>
            <a:endParaRPr lang="en-US" b="1" dirty="0">
              <a:solidFill>
                <a:schemeClr val="bg1"/>
              </a:solidFill>
            </a:endParaRPr>
          </a:p>
        </p:txBody>
      </p:sp>
      <p:pic>
        <p:nvPicPr>
          <p:cNvPr id="15" name="Content Placeholder 13">
            <a:extLst>
              <a:ext uri="{FF2B5EF4-FFF2-40B4-BE49-F238E27FC236}">
                <a16:creationId xmlns:a16="http://schemas.microsoft.com/office/drawing/2014/main" id="{42D8D6C7-1E88-4F10-A04F-AF18D2C3A6CD}"/>
              </a:ext>
            </a:extLst>
          </p:cNvPr>
          <p:cNvPicPr>
            <a:picLocks noGrp="1" noChangeAspect="1"/>
          </p:cNvPicPr>
          <p:nvPr>
            <p:ph type="pic" sz="quarter" idx="36"/>
          </p:nvPr>
        </p:nvPicPr>
        <p:blipFill>
          <a:blip r:embed="rId3"/>
          <a:srcRect l="1018" r="1018"/>
          <a:stretch>
            <a:fillRect/>
          </a:stretch>
        </p:blipFill>
        <p:spPr>
          <a:xfrm>
            <a:off x="873125" y="1485900"/>
            <a:ext cx="1298575" cy="1325563"/>
          </a:xfrm>
          <a:prstGeom prst="rect">
            <a:avLst/>
          </a:prstGeom>
        </p:spPr>
      </p:pic>
      <p:pic>
        <p:nvPicPr>
          <p:cNvPr id="16" name="Content Placeholder 14">
            <a:extLst>
              <a:ext uri="{FF2B5EF4-FFF2-40B4-BE49-F238E27FC236}">
                <a16:creationId xmlns:a16="http://schemas.microsoft.com/office/drawing/2014/main" id="{2A5F8C37-B4B0-4CC5-9DA5-26643F1241D0}"/>
              </a:ext>
            </a:extLst>
          </p:cNvPr>
          <p:cNvPicPr>
            <a:picLocks noGrp="1" noChangeAspect="1"/>
          </p:cNvPicPr>
          <p:nvPr>
            <p:ph type="pic" sz="quarter" idx="38"/>
          </p:nvPr>
        </p:nvPicPr>
        <p:blipFill>
          <a:blip r:embed="rId4"/>
          <a:srcRect t="635" b="635"/>
          <a:stretch>
            <a:fillRect/>
          </a:stretch>
        </p:blipFill>
        <p:spPr>
          <a:xfrm>
            <a:off x="873125" y="3165475"/>
            <a:ext cx="1298575" cy="1327150"/>
          </a:xfrm>
          <a:prstGeom prst="rect">
            <a:avLst/>
          </a:prstGeom>
        </p:spPr>
      </p:pic>
      <p:pic>
        <p:nvPicPr>
          <p:cNvPr id="17" name="Content Placeholder 15">
            <a:extLst>
              <a:ext uri="{FF2B5EF4-FFF2-40B4-BE49-F238E27FC236}">
                <a16:creationId xmlns:a16="http://schemas.microsoft.com/office/drawing/2014/main" id="{5DBDCF0D-9FB2-4326-B3D5-E8AFC9679B64}"/>
              </a:ext>
            </a:extLst>
          </p:cNvPr>
          <p:cNvPicPr>
            <a:picLocks noGrp="1" noChangeAspect="1"/>
          </p:cNvPicPr>
          <p:nvPr>
            <p:ph type="pic" sz="quarter" idx="37"/>
          </p:nvPr>
        </p:nvPicPr>
        <p:blipFill rotWithShape="1">
          <a:blip r:embed="rId5"/>
          <a:srcRect l="-10845" r="-10845"/>
          <a:stretch/>
        </p:blipFill>
        <p:spPr>
          <a:xfrm>
            <a:off x="873125" y="4846638"/>
            <a:ext cx="1298575" cy="1325562"/>
          </a:xfrm>
          <a:prstGeom prst="rect">
            <a:avLst/>
          </a:prstGeom>
        </p:spPr>
      </p:pic>
      <p:pic>
        <p:nvPicPr>
          <p:cNvPr id="13" name="Picture Placeholder 7">
            <a:extLst>
              <a:ext uri="{FF2B5EF4-FFF2-40B4-BE49-F238E27FC236}">
                <a16:creationId xmlns:a16="http://schemas.microsoft.com/office/drawing/2014/main" id="{1DC1550D-178D-4EFF-A6E4-45739E34A148}"/>
              </a:ext>
            </a:extLst>
          </p:cNvPr>
          <p:cNvPicPr>
            <a:picLocks noChangeAspect="1"/>
          </p:cNvPicPr>
          <p:nvPr/>
        </p:nvPicPr>
        <p:blipFill rotWithShape="1">
          <a:blip r:embed="rId6">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2093725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100F1-56F3-4879-BB95-D71F3ECEA295}"/>
              </a:ext>
            </a:extLst>
          </p:cNvPr>
          <p:cNvSpPr>
            <a:spLocks noGrp="1"/>
          </p:cNvSpPr>
          <p:nvPr>
            <p:ph type="title"/>
          </p:nvPr>
        </p:nvSpPr>
        <p:spPr/>
        <p:txBody>
          <a:bodyPr/>
          <a:lstStyle/>
          <a:p>
            <a:r>
              <a:rPr lang="en-US" dirty="0"/>
              <a:t>Our Next Steps…</a:t>
            </a:r>
          </a:p>
        </p:txBody>
      </p:sp>
      <p:sp>
        <p:nvSpPr>
          <p:cNvPr id="5" name="Text Placeholder 4">
            <a:extLst>
              <a:ext uri="{FF2B5EF4-FFF2-40B4-BE49-F238E27FC236}">
                <a16:creationId xmlns:a16="http://schemas.microsoft.com/office/drawing/2014/main" id="{D927D02F-F506-4AF8-AC55-3BE5C9A00349}"/>
              </a:ext>
            </a:extLst>
          </p:cNvPr>
          <p:cNvSpPr>
            <a:spLocks noGrp="1"/>
          </p:cNvSpPr>
          <p:nvPr>
            <p:ph type="body" sz="quarter" idx="23"/>
          </p:nvPr>
        </p:nvSpPr>
        <p:spPr/>
        <p:txBody>
          <a:bodyPr>
            <a:noAutofit/>
          </a:bodyPr>
          <a:lstStyle/>
          <a:p>
            <a:r>
              <a:rPr lang="en-US" dirty="0"/>
              <a:t>Home Preparation</a:t>
            </a:r>
          </a:p>
        </p:txBody>
      </p:sp>
      <p:sp>
        <p:nvSpPr>
          <p:cNvPr id="6" name="Text Placeholder 5">
            <a:extLst>
              <a:ext uri="{FF2B5EF4-FFF2-40B4-BE49-F238E27FC236}">
                <a16:creationId xmlns:a16="http://schemas.microsoft.com/office/drawing/2014/main" id="{7F39D86E-5A7E-4277-89D6-DFA899DA04F1}"/>
              </a:ext>
            </a:extLst>
          </p:cNvPr>
          <p:cNvSpPr>
            <a:spLocks noGrp="1"/>
          </p:cNvSpPr>
          <p:nvPr>
            <p:ph type="body" sz="quarter" idx="26"/>
          </p:nvPr>
        </p:nvSpPr>
        <p:spPr/>
        <p:txBody>
          <a:bodyPr/>
          <a:lstStyle/>
          <a:p>
            <a:r>
              <a:rPr lang="en-US" dirty="0">
                <a:solidFill>
                  <a:schemeClr val="bg2">
                    <a:lumMod val="25000"/>
                  </a:schemeClr>
                </a:solidFill>
                <a:cs typeface="Arial" panose="020B0604020202020204" pitchFamily="34" charset="0"/>
                <a:sym typeface="Arial" charset="0"/>
              </a:rPr>
              <a:t>Preferred day for photographs?</a:t>
            </a:r>
          </a:p>
          <a:p>
            <a:r>
              <a:rPr lang="en-US" dirty="0">
                <a:solidFill>
                  <a:schemeClr val="bg2">
                    <a:lumMod val="25000"/>
                  </a:schemeClr>
                </a:solidFill>
                <a:cs typeface="Arial" panose="020B0604020202020204" pitchFamily="34" charset="0"/>
                <a:sym typeface="Arial" charset="0"/>
              </a:rPr>
              <a:t>Preferred day/time for open houses?</a:t>
            </a:r>
          </a:p>
          <a:p>
            <a:r>
              <a:rPr lang="en-US" dirty="0">
                <a:solidFill>
                  <a:schemeClr val="bg2">
                    <a:lumMod val="25000"/>
                  </a:schemeClr>
                </a:solidFill>
                <a:cs typeface="Arial" panose="020B0604020202020204" pitchFamily="34" charset="0"/>
                <a:sym typeface="Arial" charset="0"/>
              </a:rPr>
              <a:t>Preferred day/time for walkthroughs?</a:t>
            </a:r>
          </a:p>
          <a:p>
            <a:r>
              <a:rPr lang="en-US" dirty="0">
                <a:solidFill>
                  <a:schemeClr val="bg2">
                    <a:lumMod val="25000"/>
                  </a:schemeClr>
                </a:solidFill>
                <a:cs typeface="Arial" panose="020B0604020202020204" pitchFamily="34" charset="0"/>
                <a:sym typeface="Arial" charset="0"/>
              </a:rPr>
              <a:t>Is a showing appointment required?</a:t>
            </a:r>
          </a:p>
          <a:p>
            <a:r>
              <a:rPr lang="en-US" dirty="0">
                <a:solidFill>
                  <a:schemeClr val="bg2">
                    <a:lumMod val="25000"/>
                  </a:schemeClr>
                </a:solidFill>
                <a:cs typeface="Arial" panose="020B0604020202020204" pitchFamily="34" charset="0"/>
                <a:sym typeface="Arial" charset="0"/>
              </a:rPr>
              <a:t>How long will it take to prepare the home for showings?</a:t>
            </a:r>
          </a:p>
          <a:p>
            <a:r>
              <a:rPr lang="en-US" dirty="0">
                <a:solidFill>
                  <a:schemeClr val="bg2">
                    <a:lumMod val="25000"/>
                  </a:schemeClr>
                </a:solidFill>
                <a:cs typeface="Arial" panose="020B0604020202020204" pitchFamily="34" charset="0"/>
                <a:sym typeface="Arial" charset="0"/>
              </a:rPr>
              <a:t>Do buyers need to take their shoes off?</a:t>
            </a:r>
          </a:p>
          <a:p>
            <a:r>
              <a:rPr lang="en-US" dirty="0">
                <a:solidFill>
                  <a:schemeClr val="bg2">
                    <a:lumMod val="25000"/>
                  </a:schemeClr>
                </a:solidFill>
                <a:cs typeface="Arial" panose="020B0604020202020204" pitchFamily="34" charset="0"/>
                <a:sym typeface="Arial" charset="0"/>
              </a:rPr>
              <a:t>Will you be occupying the home during showings? </a:t>
            </a:r>
          </a:p>
          <a:p>
            <a:r>
              <a:rPr lang="en-US" dirty="0">
                <a:solidFill>
                  <a:schemeClr val="bg2">
                    <a:lumMod val="25000"/>
                  </a:schemeClr>
                </a:solidFill>
                <a:cs typeface="Arial" panose="020B0604020202020204" pitchFamily="34" charset="0"/>
                <a:sym typeface="Arial" charset="0"/>
              </a:rPr>
              <a:t>Other rules &amp; comments:</a:t>
            </a:r>
            <a:endParaRPr lang="en-US" dirty="0">
              <a:solidFill>
                <a:schemeClr val="bg2">
                  <a:lumMod val="25000"/>
                </a:schemeClr>
              </a:solidFill>
            </a:endParaRPr>
          </a:p>
          <a:p>
            <a:endParaRPr lang="en-US" dirty="0"/>
          </a:p>
        </p:txBody>
      </p:sp>
      <p:pic>
        <p:nvPicPr>
          <p:cNvPr id="8" name="Picture Placeholder 7">
            <a:extLst>
              <a:ext uri="{FF2B5EF4-FFF2-40B4-BE49-F238E27FC236}">
                <a16:creationId xmlns:a16="http://schemas.microsoft.com/office/drawing/2014/main" id="{1E27214C-DBB2-45A3-9B14-E2E3DC3B4EE1}"/>
              </a:ext>
            </a:extLst>
          </p:cNvPr>
          <p:cNvPicPr>
            <a:picLocks noChangeAspect="1"/>
          </p:cNvPicPr>
          <p:nvPr/>
        </p:nvPicPr>
        <p:blipFill rotWithShape="1">
          <a:blip r:embed="rId3">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2520589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CFF3-3D0E-4E04-9B56-69B253BD96B9}"/>
              </a:ext>
            </a:extLst>
          </p:cNvPr>
          <p:cNvSpPr>
            <a:spLocks noGrp="1"/>
          </p:cNvSpPr>
          <p:nvPr>
            <p:ph type="ctrTitle"/>
          </p:nvPr>
        </p:nvSpPr>
        <p:spPr/>
        <p:txBody>
          <a:bodyPr/>
          <a:lstStyle/>
          <a:p>
            <a:r>
              <a:rPr lang="en-US" dirty="0"/>
              <a:t>Questions?</a:t>
            </a:r>
          </a:p>
        </p:txBody>
      </p:sp>
      <p:sp>
        <p:nvSpPr>
          <p:cNvPr id="4" name="Text Placeholder 3">
            <a:extLst>
              <a:ext uri="{FF2B5EF4-FFF2-40B4-BE49-F238E27FC236}">
                <a16:creationId xmlns:a16="http://schemas.microsoft.com/office/drawing/2014/main" id="{9A34F3D3-F300-4788-890E-24DCEB64FAE9}"/>
              </a:ext>
            </a:extLst>
          </p:cNvPr>
          <p:cNvSpPr>
            <a:spLocks noGrp="1"/>
          </p:cNvSpPr>
          <p:nvPr>
            <p:ph type="body" sz="quarter" idx="23"/>
          </p:nvPr>
        </p:nvSpPr>
        <p:spPr/>
        <p:txBody>
          <a:bodyPr/>
          <a:lstStyle/>
          <a:p>
            <a:r>
              <a:rPr lang="en-US" dirty="0"/>
              <a:t>Zurple.com</a:t>
            </a:r>
          </a:p>
        </p:txBody>
      </p:sp>
      <p:pic>
        <p:nvPicPr>
          <p:cNvPr id="9" name="Picture Placeholder 8" descr="Logo, icon&#10;&#10;Description automatically generated">
            <a:extLst>
              <a:ext uri="{FF2B5EF4-FFF2-40B4-BE49-F238E27FC236}">
                <a16:creationId xmlns:a16="http://schemas.microsoft.com/office/drawing/2014/main" id="{CAE1631F-72C7-4D00-B245-702CBC3B6F22}"/>
              </a:ext>
            </a:extLst>
          </p:cNvPr>
          <p:cNvPicPr>
            <a:picLocks noGrp="1" noChangeAspect="1"/>
          </p:cNvPicPr>
          <p:nvPr>
            <p:ph type="pic" sz="quarter" idx="22"/>
          </p:nvPr>
        </p:nvPicPr>
        <p:blipFill rotWithShape="1">
          <a:blip r:embed="rId3">
            <a:extLst>
              <a:ext uri="{28A0092B-C50C-407E-A947-70E740481C1C}">
                <a14:useLocalDpi xmlns:a14="http://schemas.microsoft.com/office/drawing/2010/main" val="0"/>
              </a:ext>
            </a:extLst>
          </a:blip>
          <a:srcRect t="-49896" b="-49896"/>
          <a:stretch/>
        </p:blipFill>
        <p:spPr/>
      </p:pic>
    </p:spTree>
    <p:extLst>
      <p:ext uri="{BB962C8B-B14F-4D97-AF65-F5344CB8AC3E}">
        <p14:creationId xmlns:p14="http://schemas.microsoft.com/office/powerpoint/2010/main" val="3094387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C1A565D-D073-4827-9DE4-CD6724F9AFF1}"/>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l="37634" r="478"/>
          <a:stretch/>
        </p:blipFill>
        <p:spPr>
          <a:xfrm>
            <a:off x="619760" y="1483677"/>
            <a:ext cx="2971800" cy="3200400"/>
          </a:xfrm>
          <a:ln w="19050">
            <a:solidFill>
              <a:schemeClr val="bg2">
                <a:lumMod val="25000"/>
              </a:schemeClr>
            </a:solidFill>
          </a:ln>
        </p:spPr>
      </p:pic>
      <p:sp>
        <p:nvSpPr>
          <p:cNvPr id="3" name="Title 2">
            <a:extLst>
              <a:ext uri="{FF2B5EF4-FFF2-40B4-BE49-F238E27FC236}">
                <a16:creationId xmlns:a16="http://schemas.microsoft.com/office/drawing/2014/main" id="{D15ED5FE-68AB-441A-8D96-33E5ABDF7AE1}"/>
              </a:ext>
            </a:extLst>
          </p:cNvPr>
          <p:cNvSpPr>
            <a:spLocks noGrp="1"/>
          </p:cNvSpPr>
          <p:nvPr>
            <p:ph type="title"/>
          </p:nvPr>
        </p:nvSpPr>
        <p:spPr/>
        <p:txBody>
          <a:bodyPr/>
          <a:lstStyle/>
          <a:p>
            <a:r>
              <a:rPr lang="en-US" dirty="0"/>
              <a:t>About Me</a:t>
            </a:r>
          </a:p>
        </p:txBody>
      </p:sp>
      <p:sp>
        <p:nvSpPr>
          <p:cNvPr id="4" name="Text Placeholder 3">
            <a:extLst>
              <a:ext uri="{FF2B5EF4-FFF2-40B4-BE49-F238E27FC236}">
                <a16:creationId xmlns:a16="http://schemas.microsoft.com/office/drawing/2014/main" id="{72339AE8-741D-4DC5-BE60-6918F00692A9}"/>
              </a:ext>
            </a:extLst>
          </p:cNvPr>
          <p:cNvSpPr>
            <a:spLocks noGrp="1"/>
          </p:cNvSpPr>
          <p:nvPr>
            <p:ph type="body" sz="quarter" idx="14"/>
          </p:nvPr>
        </p:nvSpPr>
        <p:spPr/>
        <p:txBody>
          <a:bodyPr/>
          <a:lstStyle/>
          <a:p>
            <a:r>
              <a:rPr lang="en-US" dirty="0"/>
              <a:t>John Doe</a:t>
            </a:r>
          </a:p>
        </p:txBody>
      </p:sp>
      <p:sp>
        <p:nvSpPr>
          <p:cNvPr id="5" name="Text Placeholder 4">
            <a:extLst>
              <a:ext uri="{FF2B5EF4-FFF2-40B4-BE49-F238E27FC236}">
                <a16:creationId xmlns:a16="http://schemas.microsoft.com/office/drawing/2014/main" id="{EC5BE08C-7AB0-4B7B-B68E-333ABDCE799E}"/>
              </a:ext>
            </a:extLst>
          </p:cNvPr>
          <p:cNvSpPr>
            <a:spLocks noGrp="1"/>
          </p:cNvSpPr>
          <p:nvPr>
            <p:ph type="body" sz="quarter" idx="15"/>
          </p:nvPr>
        </p:nvSpPr>
        <p:spPr/>
        <p:txBody>
          <a:bodyPr/>
          <a:lstStyle/>
          <a:p>
            <a:r>
              <a:rPr lang="en-US" dirty="0" err="1"/>
              <a:t>Zurple</a:t>
            </a:r>
            <a:endParaRPr lang="en-US" dirty="0"/>
          </a:p>
        </p:txBody>
      </p:sp>
      <p:sp>
        <p:nvSpPr>
          <p:cNvPr id="6" name="Text Placeholder 5">
            <a:extLst>
              <a:ext uri="{FF2B5EF4-FFF2-40B4-BE49-F238E27FC236}">
                <a16:creationId xmlns:a16="http://schemas.microsoft.com/office/drawing/2014/main" id="{F55B4625-0B55-4D8A-B28B-B065E7D43326}"/>
              </a:ext>
            </a:extLst>
          </p:cNvPr>
          <p:cNvSpPr>
            <a:spLocks noGrp="1"/>
          </p:cNvSpPr>
          <p:nvPr>
            <p:ph type="body" sz="quarter" idx="16"/>
          </p:nvPr>
        </p:nvSpPr>
        <p:spPr/>
        <p:txBody>
          <a:bodyPr/>
          <a:lstStyle/>
          <a:p>
            <a:r>
              <a:rPr lang="en-US" dirty="0"/>
              <a:t>Mobile: (555) 555 - 1234</a:t>
            </a:r>
          </a:p>
        </p:txBody>
      </p:sp>
      <p:sp>
        <p:nvSpPr>
          <p:cNvPr id="7" name="Text Placeholder 6">
            <a:extLst>
              <a:ext uri="{FF2B5EF4-FFF2-40B4-BE49-F238E27FC236}">
                <a16:creationId xmlns:a16="http://schemas.microsoft.com/office/drawing/2014/main" id="{948D74AE-1926-49F8-AC49-0FF94DA35828}"/>
              </a:ext>
            </a:extLst>
          </p:cNvPr>
          <p:cNvSpPr>
            <a:spLocks noGrp="1"/>
          </p:cNvSpPr>
          <p:nvPr>
            <p:ph type="body" sz="quarter" idx="17"/>
          </p:nvPr>
        </p:nvSpPr>
        <p:spPr/>
        <p:txBody>
          <a:bodyPr/>
          <a:lstStyle/>
          <a:p>
            <a:r>
              <a:rPr lang="en-US" dirty="0"/>
              <a:t>Office: (555) 555 - 5678</a:t>
            </a:r>
          </a:p>
        </p:txBody>
      </p:sp>
      <p:sp>
        <p:nvSpPr>
          <p:cNvPr id="8" name="Text Placeholder 7">
            <a:extLst>
              <a:ext uri="{FF2B5EF4-FFF2-40B4-BE49-F238E27FC236}">
                <a16:creationId xmlns:a16="http://schemas.microsoft.com/office/drawing/2014/main" id="{9A017E87-66BF-4128-ABF7-BCA772073AD0}"/>
              </a:ext>
            </a:extLst>
          </p:cNvPr>
          <p:cNvSpPr>
            <a:spLocks noGrp="1"/>
          </p:cNvSpPr>
          <p:nvPr>
            <p:ph type="body" sz="quarter" idx="18"/>
          </p:nvPr>
        </p:nvSpPr>
        <p:spPr/>
        <p:txBody>
          <a:bodyPr/>
          <a:lstStyle/>
          <a:p>
            <a:r>
              <a:rPr lang="en-US" dirty="0"/>
              <a:t>email@address.com</a:t>
            </a:r>
          </a:p>
        </p:txBody>
      </p:sp>
      <p:sp>
        <p:nvSpPr>
          <p:cNvPr id="9" name="Text Placeholder 8">
            <a:extLst>
              <a:ext uri="{FF2B5EF4-FFF2-40B4-BE49-F238E27FC236}">
                <a16:creationId xmlns:a16="http://schemas.microsoft.com/office/drawing/2014/main" id="{FB48DB43-1511-4246-A8FF-49BF230ECFDA}"/>
              </a:ext>
            </a:extLst>
          </p:cNvPr>
          <p:cNvSpPr>
            <a:spLocks noGrp="1"/>
          </p:cNvSpPr>
          <p:nvPr>
            <p:ph type="body" sz="quarter" idx="19"/>
          </p:nvPr>
        </p:nvSpPr>
        <p:spPr/>
        <p:txBody>
          <a:bodyPr/>
          <a:lstStyle/>
          <a:p>
            <a:r>
              <a:rPr lang="en-US" dirty="0"/>
              <a:t>Zurple.com</a:t>
            </a:r>
          </a:p>
        </p:txBody>
      </p:sp>
      <p:sp>
        <p:nvSpPr>
          <p:cNvPr id="10" name="Text Placeholder 9">
            <a:extLst>
              <a:ext uri="{FF2B5EF4-FFF2-40B4-BE49-F238E27FC236}">
                <a16:creationId xmlns:a16="http://schemas.microsoft.com/office/drawing/2014/main" id="{B05F81A5-B080-4ACC-A48F-B3FCACC1ABE6}"/>
              </a:ext>
            </a:extLst>
          </p:cNvPr>
          <p:cNvSpPr>
            <a:spLocks noGrp="1"/>
          </p:cNvSpPr>
          <p:nvPr>
            <p:ph type="body" sz="quarter" idx="20"/>
          </p:nvPr>
        </p:nvSpPr>
        <p:spPr/>
        <p:txBody>
          <a:bodyPr/>
          <a:lstStyle/>
          <a:p>
            <a:r>
              <a:rPr lang="en-US" dirty="0"/>
              <a:t>With more than 8 years of experience in Springfield, I have become an expert in home sales. I specialize in helping Springfield homeowners get the maximum price within their designated sale time.</a:t>
            </a:r>
          </a:p>
          <a:p>
            <a:endParaRPr lang="en-US" dirty="0"/>
          </a:p>
        </p:txBody>
      </p:sp>
      <p:pic>
        <p:nvPicPr>
          <p:cNvPr id="15" name="Picture Placeholder 7">
            <a:extLst>
              <a:ext uri="{FF2B5EF4-FFF2-40B4-BE49-F238E27FC236}">
                <a16:creationId xmlns:a16="http://schemas.microsoft.com/office/drawing/2014/main" id="{A61D1D04-D172-4772-A195-99C0AB26FDD5}"/>
              </a:ext>
            </a:extLst>
          </p:cNvPr>
          <p:cNvPicPr>
            <a:picLocks noGrp="1" noChangeAspect="1"/>
          </p:cNvPicPr>
          <p:nvPr>
            <p:ph type="pic" sz="quarter" idx="22"/>
          </p:nvPr>
        </p:nvPicPr>
        <p:blipFill rotWithShape="1">
          <a:blip r:embed="rId4">
            <a:extLst>
              <a:ext uri="{28A0092B-C50C-407E-A947-70E740481C1C}">
                <a14:useLocalDpi xmlns:a14="http://schemas.microsoft.com/office/drawing/2010/main" val="0"/>
              </a:ext>
            </a:extLst>
          </a:blip>
          <a:srcRect t="-49844" b="-49844"/>
          <a:stretch/>
        </p:blipFill>
        <p:spPr>
          <a:xfrm>
            <a:off x="10126663" y="685800"/>
            <a:ext cx="1235075" cy="914400"/>
          </a:xfrm>
        </p:spPr>
      </p:pic>
    </p:spTree>
    <p:extLst>
      <p:ext uri="{BB962C8B-B14F-4D97-AF65-F5344CB8AC3E}">
        <p14:creationId xmlns:p14="http://schemas.microsoft.com/office/powerpoint/2010/main" val="377485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846E-E198-4B20-95FC-BDA9B0DCAC39}"/>
              </a:ext>
            </a:extLst>
          </p:cNvPr>
          <p:cNvSpPr>
            <a:spLocks noGrp="1"/>
          </p:cNvSpPr>
          <p:nvPr>
            <p:ph type="title"/>
          </p:nvPr>
        </p:nvSpPr>
        <p:spPr/>
        <p:txBody>
          <a:bodyPr/>
          <a:lstStyle/>
          <a:p>
            <a:r>
              <a:rPr lang="en-US" dirty="0"/>
              <a:t>My Experience</a:t>
            </a:r>
          </a:p>
        </p:txBody>
      </p:sp>
      <p:sp>
        <p:nvSpPr>
          <p:cNvPr id="3" name="Text Placeholder 2">
            <a:extLst>
              <a:ext uri="{FF2B5EF4-FFF2-40B4-BE49-F238E27FC236}">
                <a16:creationId xmlns:a16="http://schemas.microsoft.com/office/drawing/2014/main" id="{78E4B421-C503-4FAC-87CA-03738688B36D}"/>
              </a:ext>
            </a:extLst>
          </p:cNvPr>
          <p:cNvSpPr>
            <a:spLocks noGrp="1"/>
          </p:cNvSpPr>
          <p:nvPr>
            <p:ph type="body" sz="quarter" idx="13"/>
          </p:nvPr>
        </p:nvSpPr>
        <p:spPr/>
        <p:txBody>
          <a:bodyPr/>
          <a:lstStyle/>
          <a:p>
            <a:r>
              <a:rPr lang="en-US" dirty="0"/>
              <a:t>Bachelor’s of Science at Springfield University</a:t>
            </a:r>
          </a:p>
        </p:txBody>
      </p:sp>
      <p:sp>
        <p:nvSpPr>
          <p:cNvPr id="4" name="Text Placeholder 3">
            <a:extLst>
              <a:ext uri="{FF2B5EF4-FFF2-40B4-BE49-F238E27FC236}">
                <a16:creationId xmlns:a16="http://schemas.microsoft.com/office/drawing/2014/main" id="{77976FC3-97A9-41C0-8E08-257F0702B5E6}"/>
              </a:ext>
            </a:extLst>
          </p:cNvPr>
          <p:cNvSpPr>
            <a:spLocks noGrp="1"/>
          </p:cNvSpPr>
          <p:nvPr>
            <p:ph type="body" sz="quarter" idx="14"/>
          </p:nvPr>
        </p:nvSpPr>
        <p:spPr/>
        <p:txBody>
          <a:bodyPr/>
          <a:lstStyle/>
          <a:p>
            <a:r>
              <a:rPr lang="en-US" dirty="0"/>
              <a:t>REALTOR®, SRS, CRS, SRES</a:t>
            </a:r>
          </a:p>
        </p:txBody>
      </p:sp>
      <p:sp>
        <p:nvSpPr>
          <p:cNvPr id="5" name="Text Placeholder 4">
            <a:extLst>
              <a:ext uri="{FF2B5EF4-FFF2-40B4-BE49-F238E27FC236}">
                <a16:creationId xmlns:a16="http://schemas.microsoft.com/office/drawing/2014/main" id="{820F39C6-E67B-4E60-8979-B6CAC766D9FE}"/>
              </a:ext>
            </a:extLst>
          </p:cNvPr>
          <p:cNvSpPr>
            <a:spLocks noGrp="1"/>
          </p:cNvSpPr>
          <p:nvPr>
            <p:ph type="body" sz="quarter" idx="15"/>
          </p:nvPr>
        </p:nvSpPr>
        <p:spPr/>
        <p:txBody>
          <a:bodyPr/>
          <a:lstStyle/>
          <a:p>
            <a:r>
              <a:rPr lang="en-US" dirty="0"/>
              <a:t>Seller Representative Specialist, Certified Residential Specialist</a:t>
            </a:r>
          </a:p>
        </p:txBody>
      </p:sp>
      <p:sp>
        <p:nvSpPr>
          <p:cNvPr id="6" name="Text Placeholder 5">
            <a:extLst>
              <a:ext uri="{FF2B5EF4-FFF2-40B4-BE49-F238E27FC236}">
                <a16:creationId xmlns:a16="http://schemas.microsoft.com/office/drawing/2014/main" id="{16C8CC7B-9A97-44A7-83D2-BEC95180760E}"/>
              </a:ext>
            </a:extLst>
          </p:cNvPr>
          <p:cNvSpPr>
            <a:spLocks noGrp="1"/>
          </p:cNvSpPr>
          <p:nvPr>
            <p:ph type="body" sz="quarter" idx="16"/>
          </p:nvPr>
        </p:nvSpPr>
        <p:spPr/>
        <p:txBody>
          <a:bodyPr/>
          <a:lstStyle/>
          <a:p>
            <a:r>
              <a:rPr lang="en-US" dirty="0"/>
              <a:t>National Association of REALTORS®</a:t>
            </a:r>
          </a:p>
        </p:txBody>
      </p:sp>
      <p:sp>
        <p:nvSpPr>
          <p:cNvPr id="7" name="Text Placeholder 6">
            <a:extLst>
              <a:ext uri="{FF2B5EF4-FFF2-40B4-BE49-F238E27FC236}">
                <a16:creationId xmlns:a16="http://schemas.microsoft.com/office/drawing/2014/main" id="{4C0B3A23-8A24-423F-AC1F-F4D8BA37C8DC}"/>
              </a:ext>
            </a:extLst>
          </p:cNvPr>
          <p:cNvSpPr>
            <a:spLocks noGrp="1"/>
          </p:cNvSpPr>
          <p:nvPr>
            <p:ph type="body" sz="quarter" idx="17"/>
          </p:nvPr>
        </p:nvSpPr>
        <p:spPr/>
        <p:txBody>
          <a:bodyPr>
            <a:normAutofit lnSpcReduction="10000"/>
          </a:bodyPr>
          <a:lstStyle/>
          <a:p>
            <a:r>
              <a:rPr lang="en-US" dirty="0"/>
              <a:t>My Achievements</a:t>
            </a:r>
          </a:p>
        </p:txBody>
      </p:sp>
      <p:sp>
        <p:nvSpPr>
          <p:cNvPr id="8" name="Text Placeholder 7">
            <a:extLst>
              <a:ext uri="{FF2B5EF4-FFF2-40B4-BE49-F238E27FC236}">
                <a16:creationId xmlns:a16="http://schemas.microsoft.com/office/drawing/2014/main" id="{FEEF4D39-55E1-49A8-8D1F-4E7F01625AD6}"/>
              </a:ext>
            </a:extLst>
          </p:cNvPr>
          <p:cNvSpPr>
            <a:spLocks noGrp="1"/>
          </p:cNvSpPr>
          <p:nvPr>
            <p:ph type="body" sz="quarter" idx="18"/>
          </p:nvPr>
        </p:nvSpPr>
        <p:spPr/>
        <p:txBody>
          <a:bodyPr/>
          <a:lstStyle/>
          <a:p>
            <a:r>
              <a:rPr lang="en-US" dirty="0"/>
              <a:t>Top Produce in Springfield, USA 2020</a:t>
            </a:r>
          </a:p>
        </p:txBody>
      </p:sp>
      <p:sp>
        <p:nvSpPr>
          <p:cNvPr id="9" name="Text Placeholder 8">
            <a:extLst>
              <a:ext uri="{FF2B5EF4-FFF2-40B4-BE49-F238E27FC236}">
                <a16:creationId xmlns:a16="http://schemas.microsoft.com/office/drawing/2014/main" id="{E5A96B72-9614-4772-BD4E-E42428BA7DF7}"/>
              </a:ext>
            </a:extLst>
          </p:cNvPr>
          <p:cNvSpPr>
            <a:spLocks noGrp="1"/>
          </p:cNvSpPr>
          <p:nvPr>
            <p:ph type="body" sz="quarter" idx="19"/>
          </p:nvPr>
        </p:nvSpPr>
        <p:spPr/>
        <p:txBody>
          <a:bodyPr/>
          <a:lstStyle/>
          <a:p>
            <a:r>
              <a:rPr lang="en-US" dirty="0"/>
              <a:t>Sold 17 homes in 2020</a:t>
            </a:r>
          </a:p>
        </p:txBody>
      </p:sp>
      <p:sp>
        <p:nvSpPr>
          <p:cNvPr id="10" name="Text Placeholder 9">
            <a:extLst>
              <a:ext uri="{FF2B5EF4-FFF2-40B4-BE49-F238E27FC236}">
                <a16:creationId xmlns:a16="http://schemas.microsoft.com/office/drawing/2014/main" id="{077CCC6D-E5F2-4958-9102-B1752BD4D8C9}"/>
              </a:ext>
            </a:extLst>
          </p:cNvPr>
          <p:cNvSpPr>
            <a:spLocks noGrp="1"/>
          </p:cNvSpPr>
          <p:nvPr>
            <p:ph type="body" sz="quarter" idx="20"/>
          </p:nvPr>
        </p:nvSpPr>
        <p:spPr/>
        <p:txBody>
          <a:bodyPr>
            <a:normAutofit lnSpcReduction="10000"/>
          </a:bodyPr>
          <a:lstStyle/>
          <a:p>
            <a:r>
              <a:rPr lang="en-US" dirty="0"/>
              <a:t>My Real Estate Stats</a:t>
            </a:r>
          </a:p>
        </p:txBody>
      </p:sp>
      <p:sp>
        <p:nvSpPr>
          <p:cNvPr id="11" name="Text Placeholder 10">
            <a:extLst>
              <a:ext uri="{FF2B5EF4-FFF2-40B4-BE49-F238E27FC236}">
                <a16:creationId xmlns:a16="http://schemas.microsoft.com/office/drawing/2014/main" id="{E4907554-6C95-457A-992E-90F4FA429B3D}"/>
              </a:ext>
            </a:extLst>
          </p:cNvPr>
          <p:cNvSpPr>
            <a:spLocks noGrp="1"/>
          </p:cNvSpPr>
          <p:nvPr>
            <p:ph type="body" sz="quarter" idx="21"/>
          </p:nvPr>
        </p:nvSpPr>
        <p:spPr/>
        <p:txBody>
          <a:bodyPr/>
          <a:lstStyle/>
          <a:p>
            <a:r>
              <a:rPr lang="en-US" dirty="0"/>
              <a:t>8 Years of Experience</a:t>
            </a:r>
          </a:p>
        </p:txBody>
      </p:sp>
      <p:sp>
        <p:nvSpPr>
          <p:cNvPr id="12" name="Text Placeholder 11">
            <a:extLst>
              <a:ext uri="{FF2B5EF4-FFF2-40B4-BE49-F238E27FC236}">
                <a16:creationId xmlns:a16="http://schemas.microsoft.com/office/drawing/2014/main" id="{B1D68E29-E34B-46F8-89FE-DA56B97BEF19}"/>
              </a:ext>
            </a:extLst>
          </p:cNvPr>
          <p:cNvSpPr>
            <a:spLocks noGrp="1"/>
          </p:cNvSpPr>
          <p:nvPr>
            <p:ph type="body" sz="quarter" idx="22"/>
          </p:nvPr>
        </p:nvSpPr>
        <p:spPr/>
        <p:txBody>
          <a:bodyPr/>
          <a:lstStyle/>
          <a:p>
            <a:r>
              <a:rPr lang="en-US" dirty="0"/>
              <a:t>100 Career Transactions</a:t>
            </a:r>
          </a:p>
        </p:txBody>
      </p:sp>
      <p:sp>
        <p:nvSpPr>
          <p:cNvPr id="13" name="Text Placeholder 12">
            <a:extLst>
              <a:ext uri="{FF2B5EF4-FFF2-40B4-BE49-F238E27FC236}">
                <a16:creationId xmlns:a16="http://schemas.microsoft.com/office/drawing/2014/main" id="{BB15D62F-B29B-4923-9040-908C49B011A8}"/>
              </a:ext>
            </a:extLst>
          </p:cNvPr>
          <p:cNvSpPr>
            <a:spLocks noGrp="1"/>
          </p:cNvSpPr>
          <p:nvPr>
            <p:ph type="body" sz="quarter" idx="23"/>
          </p:nvPr>
        </p:nvSpPr>
        <p:spPr/>
        <p:txBody>
          <a:bodyPr/>
          <a:lstStyle/>
          <a:p>
            <a:r>
              <a:rPr lang="en-US" dirty="0"/>
              <a:t>12 Average Transactions Per Year</a:t>
            </a:r>
          </a:p>
        </p:txBody>
      </p:sp>
      <p:sp>
        <p:nvSpPr>
          <p:cNvPr id="14" name="Text Placeholder 13">
            <a:extLst>
              <a:ext uri="{FF2B5EF4-FFF2-40B4-BE49-F238E27FC236}">
                <a16:creationId xmlns:a16="http://schemas.microsoft.com/office/drawing/2014/main" id="{11479862-B936-4FC8-A0D7-DA7F83AB68AF}"/>
              </a:ext>
            </a:extLst>
          </p:cNvPr>
          <p:cNvSpPr>
            <a:spLocks noGrp="1"/>
          </p:cNvSpPr>
          <p:nvPr>
            <p:ph type="body" sz="quarter" idx="24"/>
          </p:nvPr>
        </p:nvSpPr>
        <p:spPr/>
        <p:txBody>
          <a:bodyPr/>
          <a:lstStyle/>
          <a:p>
            <a:r>
              <a:rPr lang="en-US" dirty="0"/>
              <a:t>$3.5 Million in Sales Volume 2020</a:t>
            </a:r>
          </a:p>
        </p:txBody>
      </p:sp>
      <p:pic>
        <p:nvPicPr>
          <p:cNvPr id="22" name="Picture Placeholder 7">
            <a:extLst>
              <a:ext uri="{FF2B5EF4-FFF2-40B4-BE49-F238E27FC236}">
                <a16:creationId xmlns:a16="http://schemas.microsoft.com/office/drawing/2014/main" id="{62C908B1-9C75-4EFC-AB24-064E4153B739}"/>
              </a:ext>
            </a:extLst>
          </p:cNvPr>
          <p:cNvPicPr>
            <a:picLocks noChangeAspect="1"/>
          </p:cNvPicPr>
          <p:nvPr/>
        </p:nvPicPr>
        <p:blipFill rotWithShape="1">
          <a:blip r:embed="rId3">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3204215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4C282-DA9D-4805-B4E5-8DBF236A41AA}"/>
              </a:ext>
            </a:extLst>
          </p:cNvPr>
          <p:cNvSpPr>
            <a:spLocks noGrp="1"/>
          </p:cNvSpPr>
          <p:nvPr>
            <p:ph type="title"/>
          </p:nvPr>
        </p:nvSpPr>
        <p:spPr/>
        <p:txBody>
          <a:bodyPr/>
          <a:lstStyle/>
          <a:p>
            <a:r>
              <a:rPr lang="en-US" dirty="0"/>
              <a:t>My Recent Home Sales</a:t>
            </a:r>
          </a:p>
        </p:txBody>
      </p:sp>
      <p:sp>
        <p:nvSpPr>
          <p:cNvPr id="3" name="Text Placeholder 2">
            <a:extLst>
              <a:ext uri="{FF2B5EF4-FFF2-40B4-BE49-F238E27FC236}">
                <a16:creationId xmlns:a16="http://schemas.microsoft.com/office/drawing/2014/main" id="{3704EB3B-C257-4592-BE33-ABA476FE00F4}"/>
              </a:ext>
            </a:extLst>
          </p:cNvPr>
          <p:cNvSpPr>
            <a:spLocks noGrp="1"/>
          </p:cNvSpPr>
          <p:nvPr>
            <p:ph type="body" sz="quarter" idx="16"/>
          </p:nvPr>
        </p:nvSpPr>
        <p:spPr/>
        <p:txBody>
          <a:bodyPr/>
          <a:lstStyle/>
          <a:p>
            <a:r>
              <a:rPr lang="en-US" dirty="0"/>
              <a:t>1/10/2021</a:t>
            </a:r>
          </a:p>
        </p:txBody>
      </p:sp>
      <p:sp>
        <p:nvSpPr>
          <p:cNvPr id="4" name="Text Placeholder 3">
            <a:extLst>
              <a:ext uri="{FF2B5EF4-FFF2-40B4-BE49-F238E27FC236}">
                <a16:creationId xmlns:a16="http://schemas.microsoft.com/office/drawing/2014/main" id="{2243FFB6-10EE-428D-97E0-74173A2EEEB6}"/>
              </a:ext>
            </a:extLst>
          </p:cNvPr>
          <p:cNvSpPr>
            <a:spLocks noGrp="1"/>
          </p:cNvSpPr>
          <p:nvPr>
            <p:ph type="body" sz="quarter" idx="18"/>
          </p:nvPr>
        </p:nvSpPr>
        <p:spPr>
          <a:xfrm>
            <a:off x="609600" y="5680979"/>
            <a:ext cx="2743200" cy="274320"/>
          </a:xfrm>
        </p:spPr>
        <p:txBody>
          <a:bodyPr>
            <a:normAutofit fontScale="92500" lnSpcReduction="10000"/>
          </a:bodyPr>
          <a:lstStyle/>
          <a:p>
            <a:r>
              <a:rPr lang="en-US" b="1" dirty="0"/>
              <a:t>Date Sold:</a:t>
            </a:r>
          </a:p>
        </p:txBody>
      </p:sp>
      <p:sp>
        <p:nvSpPr>
          <p:cNvPr id="5" name="Text Placeholder 4">
            <a:extLst>
              <a:ext uri="{FF2B5EF4-FFF2-40B4-BE49-F238E27FC236}">
                <a16:creationId xmlns:a16="http://schemas.microsoft.com/office/drawing/2014/main" id="{B3A6E219-9E3A-4334-A82A-C7155AA4993F}"/>
              </a:ext>
            </a:extLst>
          </p:cNvPr>
          <p:cNvSpPr>
            <a:spLocks noGrp="1"/>
          </p:cNvSpPr>
          <p:nvPr>
            <p:ph type="body" sz="quarter" idx="19"/>
          </p:nvPr>
        </p:nvSpPr>
        <p:spPr/>
        <p:txBody>
          <a:bodyPr/>
          <a:lstStyle/>
          <a:p>
            <a:r>
              <a:rPr lang="en-US" dirty="0"/>
              <a:t>15 Days</a:t>
            </a:r>
          </a:p>
        </p:txBody>
      </p:sp>
      <p:sp>
        <p:nvSpPr>
          <p:cNvPr id="6" name="Text Placeholder 5">
            <a:extLst>
              <a:ext uri="{FF2B5EF4-FFF2-40B4-BE49-F238E27FC236}">
                <a16:creationId xmlns:a16="http://schemas.microsoft.com/office/drawing/2014/main" id="{DC51485A-C0E6-4F9F-B79A-15DB4FB3CE67}"/>
              </a:ext>
            </a:extLst>
          </p:cNvPr>
          <p:cNvSpPr>
            <a:spLocks noGrp="1"/>
          </p:cNvSpPr>
          <p:nvPr>
            <p:ph type="body" sz="quarter" idx="20"/>
          </p:nvPr>
        </p:nvSpPr>
        <p:spPr/>
        <p:txBody>
          <a:bodyPr>
            <a:normAutofit lnSpcReduction="10000"/>
          </a:bodyPr>
          <a:lstStyle/>
          <a:p>
            <a:r>
              <a:rPr lang="en-US" dirty="0"/>
              <a:t>22222 Capitol St.</a:t>
            </a:r>
          </a:p>
        </p:txBody>
      </p:sp>
      <p:sp>
        <p:nvSpPr>
          <p:cNvPr id="7" name="Text Placeholder 6">
            <a:extLst>
              <a:ext uri="{FF2B5EF4-FFF2-40B4-BE49-F238E27FC236}">
                <a16:creationId xmlns:a16="http://schemas.microsoft.com/office/drawing/2014/main" id="{7736CC53-2DCC-40DC-969B-D5576407A526}"/>
              </a:ext>
            </a:extLst>
          </p:cNvPr>
          <p:cNvSpPr>
            <a:spLocks noGrp="1"/>
          </p:cNvSpPr>
          <p:nvPr>
            <p:ph type="body" sz="quarter" idx="21"/>
          </p:nvPr>
        </p:nvSpPr>
        <p:spPr/>
        <p:txBody>
          <a:bodyPr/>
          <a:lstStyle/>
          <a:p>
            <a:r>
              <a:rPr lang="en-US" dirty="0"/>
              <a:t>Springfield, USA 99999</a:t>
            </a:r>
          </a:p>
        </p:txBody>
      </p:sp>
      <p:sp>
        <p:nvSpPr>
          <p:cNvPr id="8" name="Text Placeholder 7">
            <a:extLst>
              <a:ext uri="{FF2B5EF4-FFF2-40B4-BE49-F238E27FC236}">
                <a16:creationId xmlns:a16="http://schemas.microsoft.com/office/drawing/2014/main" id="{D5CA822B-46F4-4B89-A94D-A77E1EB0D9A7}"/>
              </a:ext>
            </a:extLst>
          </p:cNvPr>
          <p:cNvSpPr>
            <a:spLocks noGrp="1"/>
          </p:cNvSpPr>
          <p:nvPr>
            <p:ph type="body" sz="quarter" idx="22"/>
          </p:nvPr>
        </p:nvSpPr>
        <p:spPr>
          <a:xfrm>
            <a:off x="609600" y="4461779"/>
            <a:ext cx="2743200" cy="274320"/>
          </a:xfrm>
        </p:spPr>
        <p:txBody>
          <a:bodyPr>
            <a:normAutofit fontScale="92500" lnSpcReduction="10000"/>
          </a:bodyPr>
          <a:lstStyle/>
          <a:p>
            <a:r>
              <a:rPr lang="en-US" b="1" dirty="0"/>
              <a:t>Listing Price vs. Sold Price:</a:t>
            </a:r>
          </a:p>
        </p:txBody>
      </p:sp>
      <p:sp>
        <p:nvSpPr>
          <p:cNvPr id="9" name="Text Placeholder 8">
            <a:extLst>
              <a:ext uri="{FF2B5EF4-FFF2-40B4-BE49-F238E27FC236}">
                <a16:creationId xmlns:a16="http://schemas.microsoft.com/office/drawing/2014/main" id="{91E50688-5FA9-49F0-A9CA-C805467AC2C7}"/>
              </a:ext>
            </a:extLst>
          </p:cNvPr>
          <p:cNvSpPr>
            <a:spLocks noGrp="1"/>
          </p:cNvSpPr>
          <p:nvPr>
            <p:ph type="body" sz="quarter" idx="23"/>
          </p:nvPr>
        </p:nvSpPr>
        <p:spPr/>
        <p:txBody>
          <a:bodyPr>
            <a:normAutofit lnSpcReduction="10000"/>
          </a:bodyPr>
          <a:lstStyle/>
          <a:p>
            <a:r>
              <a:rPr lang="en-US" dirty="0"/>
              <a:t>$250,000 vs. $300,000</a:t>
            </a:r>
          </a:p>
        </p:txBody>
      </p:sp>
      <p:sp>
        <p:nvSpPr>
          <p:cNvPr id="10" name="Text Placeholder 9">
            <a:extLst>
              <a:ext uri="{FF2B5EF4-FFF2-40B4-BE49-F238E27FC236}">
                <a16:creationId xmlns:a16="http://schemas.microsoft.com/office/drawing/2014/main" id="{D7F9C9DA-8B12-45B9-B2E0-A6B60BDEAFEA}"/>
              </a:ext>
            </a:extLst>
          </p:cNvPr>
          <p:cNvSpPr>
            <a:spLocks noGrp="1"/>
          </p:cNvSpPr>
          <p:nvPr>
            <p:ph type="body" sz="quarter" idx="24"/>
          </p:nvPr>
        </p:nvSpPr>
        <p:spPr>
          <a:xfrm>
            <a:off x="609600" y="5071379"/>
            <a:ext cx="2743200" cy="274320"/>
          </a:xfrm>
        </p:spPr>
        <p:txBody>
          <a:bodyPr>
            <a:normAutofit fontScale="92500" lnSpcReduction="10000"/>
          </a:bodyPr>
          <a:lstStyle/>
          <a:p>
            <a:r>
              <a:rPr lang="en-US" b="1" dirty="0"/>
              <a:t>Days on Market:</a:t>
            </a:r>
          </a:p>
        </p:txBody>
      </p:sp>
      <p:pic>
        <p:nvPicPr>
          <p:cNvPr id="36" name="Picture Placeholder 35" descr="A picture containing tree, outdoor, grass, building&#10;&#10;Description automatically generated">
            <a:extLst>
              <a:ext uri="{FF2B5EF4-FFF2-40B4-BE49-F238E27FC236}">
                <a16:creationId xmlns:a16="http://schemas.microsoft.com/office/drawing/2014/main" id="{DEA3FA91-2C65-441B-BC36-9BFF60F41350}"/>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5550" r="5550"/>
          <a:stretch>
            <a:fillRect/>
          </a:stretch>
        </p:blipFill>
        <p:spPr>
          <a:ln w="19050">
            <a:solidFill>
              <a:schemeClr val="bg2">
                <a:lumMod val="25000"/>
              </a:schemeClr>
            </a:solidFill>
          </a:ln>
        </p:spPr>
      </p:pic>
      <p:sp>
        <p:nvSpPr>
          <p:cNvPr id="12" name="Text Placeholder 11">
            <a:extLst>
              <a:ext uri="{FF2B5EF4-FFF2-40B4-BE49-F238E27FC236}">
                <a16:creationId xmlns:a16="http://schemas.microsoft.com/office/drawing/2014/main" id="{22C12EB9-83C3-499E-9FFD-F224784C0892}"/>
              </a:ext>
            </a:extLst>
          </p:cNvPr>
          <p:cNvSpPr>
            <a:spLocks noGrp="1"/>
          </p:cNvSpPr>
          <p:nvPr>
            <p:ph type="body" sz="quarter" idx="26"/>
          </p:nvPr>
        </p:nvSpPr>
        <p:spPr/>
        <p:txBody>
          <a:bodyPr/>
          <a:lstStyle/>
          <a:p>
            <a:r>
              <a:rPr lang="en-US" dirty="0"/>
              <a:t>8/24/2020</a:t>
            </a:r>
          </a:p>
        </p:txBody>
      </p:sp>
      <p:sp>
        <p:nvSpPr>
          <p:cNvPr id="13" name="Text Placeholder 12">
            <a:extLst>
              <a:ext uri="{FF2B5EF4-FFF2-40B4-BE49-F238E27FC236}">
                <a16:creationId xmlns:a16="http://schemas.microsoft.com/office/drawing/2014/main" id="{1FBBD20B-C514-4E70-B1D7-E8F418CC0E5B}"/>
              </a:ext>
            </a:extLst>
          </p:cNvPr>
          <p:cNvSpPr>
            <a:spLocks noGrp="1"/>
          </p:cNvSpPr>
          <p:nvPr>
            <p:ph type="body" sz="quarter" idx="27"/>
          </p:nvPr>
        </p:nvSpPr>
        <p:spPr>
          <a:xfrm>
            <a:off x="6400800" y="5680979"/>
            <a:ext cx="2743200" cy="274320"/>
          </a:xfrm>
        </p:spPr>
        <p:txBody>
          <a:bodyPr>
            <a:normAutofit fontScale="92500" lnSpcReduction="10000"/>
          </a:bodyPr>
          <a:lstStyle/>
          <a:p>
            <a:r>
              <a:rPr lang="en-US" b="1" dirty="0"/>
              <a:t>Date Sold:</a:t>
            </a:r>
          </a:p>
        </p:txBody>
      </p:sp>
      <p:sp>
        <p:nvSpPr>
          <p:cNvPr id="14" name="Text Placeholder 13">
            <a:extLst>
              <a:ext uri="{FF2B5EF4-FFF2-40B4-BE49-F238E27FC236}">
                <a16:creationId xmlns:a16="http://schemas.microsoft.com/office/drawing/2014/main" id="{AA45A1C6-3B55-4127-89E8-4A4447BAB47D}"/>
              </a:ext>
            </a:extLst>
          </p:cNvPr>
          <p:cNvSpPr>
            <a:spLocks noGrp="1"/>
          </p:cNvSpPr>
          <p:nvPr>
            <p:ph type="body" sz="quarter" idx="28"/>
          </p:nvPr>
        </p:nvSpPr>
        <p:spPr/>
        <p:txBody>
          <a:bodyPr/>
          <a:lstStyle/>
          <a:p>
            <a:r>
              <a:rPr lang="en-US" dirty="0"/>
              <a:t>20 Days</a:t>
            </a:r>
          </a:p>
        </p:txBody>
      </p:sp>
      <p:sp>
        <p:nvSpPr>
          <p:cNvPr id="15" name="Text Placeholder 14">
            <a:extLst>
              <a:ext uri="{FF2B5EF4-FFF2-40B4-BE49-F238E27FC236}">
                <a16:creationId xmlns:a16="http://schemas.microsoft.com/office/drawing/2014/main" id="{B82A46FB-EF68-4C4E-99B9-7AA30B7CC4F9}"/>
              </a:ext>
            </a:extLst>
          </p:cNvPr>
          <p:cNvSpPr>
            <a:spLocks noGrp="1"/>
          </p:cNvSpPr>
          <p:nvPr>
            <p:ph type="body" sz="quarter" idx="29"/>
          </p:nvPr>
        </p:nvSpPr>
        <p:spPr/>
        <p:txBody>
          <a:bodyPr>
            <a:normAutofit lnSpcReduction="10000"/>
          </a:bodyPr>
          <a:lstStyle/>
          <a:p>
            <a:r>
              <a:rPr lang="en-US" dirty="0"/>
              <a:t>86948 W City Ln.</a:t>
            </a:r>
          </a:p>
        </p:txBody>
      </p:sp>
      <p:sp>
        <p:nvSpPr>
          <p:cNvPr id="16" name="Text Placeholder 15">
            <a:extLst>
              <a:ext uri="{FF2B5EF4-FFF2-40B4-BE49-F238E27FC236}">
                <a16:creationId xmlns:a16="http://schemas.microsoft.com/office/drawing/2014/main" id="{B3090CF7-7E5F-409F-8061-415B760A53E8}"/>
              </a:ext>
            </a:extLst>
          </p:cNvPr>
          <p:cNvSpPr>
            <a:spLocks noGrp="1"/>
          </p:cNvSpPr>
          <p:nvPr>
            <p:ph type="body" sz="quarter" idx="30"/>
          </p:nvPr>
        </p:nvSpPr>
        <p:spPr/>
        <p:txBody>
          <a:bodyPr/>
          <a:lstStyle/>
          <a:p>
            <a:r>
              <a:rPr lang="en-US" dirty="0"/>
              <a:t>Springfield, USA 99999</a:t>
            </a:r>
          </a:p>
        </p:txBody>
      </p:sp>
      <p:sp>
        <p:nvSpPr>
          <p:cNvPr id="17" name="Text Placeholder 16">
            <a:extLst>
              <a:ext uri="{FF2B5EF4-FFF2-40B4-BE49-F238E27FC236}">
                <a16:creationId xmlns:a16="http://schemas.microsoft.com/office/drawing/2014/main" id="{3C9D2CF5-AA49-4F9D-9C0A-92AD530D6BFB}"/>
              </a:ext>
            </a:extLst>
          </p:cNvPr>
          <p:cNvSpPr>
            <a:spLocks noGrp="1"/>
          </p:cNvSpPr>
          <p:nvPr>
            <p:ph type="body" sz="quarter" idx="31"/>
          </p:nvPr>
        </p:nvSpPr>
        <p:spPr>
          <a:xfrm>
            <a:off x="6400800" y="4461779"/>
            <a:ext cx="2743200" cy="274320"/>
          </a:xfrm>
        </p:spPr>
        <p:txBody>
          <a:bodyPr>
            <a:normAutofit fontScale="92500" lnSpcReduction="10000"/>
          </a:bodyPr>
          <a:lstStyle/>
          <a:p>
            <a:r>
              <a:rPr lang="en-US" b="1" dirty="0"/>
              <a:t>Listing Price vs. Sold Price:</a:t>
            </a:r>
          </a:p>
        </p:txBody>
      </p:sp>
      <p:sp>
        <p:nvSpPr>
          <p:cNvPr id="18" name="Text Placeholder 17">
            <a:extLst>
              <a:ext uri="{FF2B5EF4-FFF2-40B4-BE49-F238E27FC236}">
                <a16:creationId xmlns:a16="http://schemas.microsoft.com/office/drawing/2014/main" id="{1416915D-49A9-4649-AA48-34CCC3F1EE5A}"/>
              </a:ext>
            </a:extLst>
          </p:cNvPr>
          <p:cNvSpPr>
            <a:spLocks noGrp="1"/>
          </p:cNvSpPr>
          <p:nvPr>
            <p:ph type="body" sz="quarter" idx="32"/>
          </p:nvPr>
        </p:nvSpPr>
        <p:spPr/>
        <p:txBody>
          <a:bodyPr>
            <a:normAutofit lnSpcReduction="10000"/>
          </a:bodyPr>
          <a:lstStyle/>
          <a:p>
            <a:r>
              <a:rPr lang="en-US" dirty="0"/>
              <a:t>$300,000 vs. $315,000</a:t>
            </a:r>
          </a:p>
        </p:txBody>
      </p:sp>
      <p:sp>
        <p:nvSpPr>
          <p:cNvPr id="19" name="Text Placeholder 18">
            <a:extLst>
              <a:ext uri="{FF2B5EF4-FFF2-40B4-BE49-F238E27FC236}">
                <a16:creationId xmlns:a16="http://schemas.microsoft.com/office/drawing/2014/main" id="{63C432C2-5A88-40CC-A26F-FBB6A844D64F}"/>
              </a:ext>
            </a:extLst>
          </p:cNvPr>
          <p:cNvSpPr>
            <a:spLocks noGrp="1"/>
          </p:cNvSpPr>
          <p:nvPr>
            <p:ph type="body" sz="quarter" idx="33"/>
          </p:nvPr>
        </p:nvSpPr>
        <p:spPr>
          <a:xfrm>
            <a:off x="6400800" y="5071379"/>
            <a:ext cx="2743200" cy="274320"/>
          </a:xfrm>
        </p:spPr>
        <p:txBody>
          <a:bodyPr>
            <a:normAutofit fontScale="92500" lnSpcReduction="10000"/>
          </a:bodyPr>
          <a:lstStyle/>
          <a:p>
            <a:r>
              <a:rPr lang="en-US" b="1" dirty="0"/>
              <a:t>Days on Market:</a:t>
            </a:r>
          </a:p>
        </p:txBody>
      </p:sp>
      <p:pic>
        <p:nvPicPr>
          <p:cNvPr id="40" name="Picture Placeholder 39" descr="A picture containing tree, outdoor, building, house&#10;&#10;Description automatically generated">
            <a:extLst>
              <a:ext uri="{FF2B5EF4-FFF2-40B4-BE49-F238E27FC236}">
                <a16:creationId xmlns:a16="http://schemas.microsoft.com/office/drawing/2014/main" id="{72D29A1A-660D-4AB9-BFB9-981D28081132}"/>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t="24987" b="24987"/>
          <a:stretch>
            <a:fillRect/>
          </a:stretch>
        </p:blipFill>
        <p:spPr>
          <a:ln w="19050">
            <a:solidFill>
              <a:schemeClr val="bg2">
                <a:lumMod val="25000"/>
              </a:schemeClr>
            </a:solidFill>
          </a:ln>
        </p:spPr>
      </p:pic>
      <p:sp>
        <p:nvSpPr>
          <p:cNvPr id="21" name="Text Placeholder 20">
            <a:extLst>
              <a:ext uri="{FF2B5EF4-FFF2-40B4-BE49-F238E27FC236}">
                <a16:creationId xmlns:a16="http://schemas.microsoft.com/office/drawing/2014/main" id="{AA007D80-FC17-4116-A5A6-DE1ABFA8D9C3}"/>
              </a:ext>
            </a:extLst>
          </p:cNvPr>
          <p:cNvSpPr>
            <a:spLocks noGrp="1"/>
          </p:cNvSpPr>
          <p:nvPr>
            <p:ph type="body" sz="quarter" idx="35"/>
          </p:nvPr>
        </p:nvSpPr>
        <p:spPr/>
        <p:txBody>
          <a:bodyPr/>
          <a:lstStyle/>
          <a:p>
            <a:r>
              <a:rPr lang="en-US" dirty="0"/>
              <a:t>12/2/2020</a:t>
            </a:r>
          </a:p>
        </p:txBody>
      </p:sp>
      <p:sp>
        <p:nvSpPr>
          <p:cNvPr id="22" name="Text Placeholder 21">
            <a:extLst>
              <a:ext uri="{FF2B5EF4-FFF2-40B4-BE49-F238E27FC236}">
                <a16:creationId xmlns:a16="http://schemas.microsoft.com/office/drawing/2014/main" id="{86188F74-393E-475D-94CA-35A4373DF035}"/>
              </a:ext>
            </a:extLst>
          </p:cNvPr>
          <p:cNvSpPr>
            <a:spLocks noGrp="1"/>
          </p:cNvSpPr>
          <p:nvPr>
            <p:ph type="body" sz="quarter" idx="36"/>
          </p:nvPr>
        </p:nvSpPr>
        <p:spPr>
          <a:xfrm>
            <a:off x="3505200" y="5680979"/>
            <a:ext cx="2743200" cy="274320"/>
          </a:xfrm>
        </p:spPr>
        <p:txBody>
          <a:bodyPr>
            <a:normAutofit fontScale="92500" lnSpcReduction="10000"/>
          </a:bodyPr>
          <a:lstStyle/>
          <a:p>
            <a:r>
              <a:rPr lang="en-US" b="1" dirty="0"/>
              <a:t>Date Sold:</a:t>
            </a:r>
          </a:p>
        </p:txBody>
      </p:sp>
      <p:sp>
        <p:nvSpPr>
          <p:cNvPr id="23" name="Text Placeholder 22">
            <a:extLst>
              <a:ext uri="{FF2B5EF4-FFF2-40B4-BE49-F238E27FC236}">
                <a16:creationId xmlns:a16="http://schemas.microsoft.com/office/drawing/2014/main" id="{CFE223AF-FEDA-45D6-9F14-D9C1BD54A260}"/>
              </a:ext>
            </a:extLst>
          </p:cNvPr>
          <p:cNvSpPr>
            <a:spLocks noGrp="1"/>
          </p:cNvSpPr>
          <p:nvPr>
            <p:ph type="body" sz="quarter" idx="37"/>
          </p:nvPr>
        </p:nvSpPr>
        <p:spPr/>
        <p:txBody>
          <a:bodyPr/>
          <a:lstStyle/>
          <a:p>
            <a:r>
              <a:rPr lang="en-US" dirty="0"/>
              <a:t>23 Days</a:t>
            </a:r>
          </a:p>
        </p:txBody>
      </p:sp>
      <p:sp>
        <p:nvSpPr>
          <p:cNvPr id="24" name="Text Placeholder 23">
            <a:extLst>
              <a:ext uri="{FF2B5EF4-FFF2-40B4-BE49-F238E27FC236}">
                <a16:creationId xmlns:a16="http://schemas.microsoft.com/office/drawing/2014/main" id="{0966C320-1201-4551-B44C-A2F056EB4DD7}"/>
              </a:ext>
            </a:extLst>
          </p:cNvPr>
          <p:cNvSpPr>
            <a:spLocks noGrp="1"/>
          </p:cNvSpPr>
          <p:nvPr>
            <p:ph type="body" sz="quarter" idx="38"/>
          </p:nvPr>
        </p:nvSpPr>
        <p:spPr/>
        <p:txBody>
          <a:bodyPr>
            <a:normAutofit lnSpcReduction="10000"/>
          </a:bodyPr>
          <a:lstStyle/>
          <a:p>
            <a:r>
              <a:rPr lang="en-US" dirty="0"/>
              <a:t>45645 State St.</a:t>
            </a:r>
          </a:p>
        </p:txBody>
      </p:sp>
      <p:sp>
        <p:nvSpPr>
          <p:cNvPr id="25" name="Text Placeholder 24">
            <a:extLst>
              <a:ext uri="{FF2B5EF4-FFF2-40B4-BE49-F238E27FC236}">
                <a16:creationId xmlns:a16="http://schemas.microsoft.com/office/drawing/2014/main" id="{6C3A04C5-1A9E-4525-A71A-7E990ECC2D26}"/>
              </a:ext>
            </a:extLst>
          </p:cNvPr>
          <p:cNvSpPr>
            <a:spLocks noGrp="1"/>
          </p:cNvSpPr>
          <p:nvPr>
            <p:ph type="body" sz="quarter" idx="39"/>
          </p:nvPr>
        </p:nvSpPr>
        <p:spPr/>
        <p:txBody>
          <a:bodyPr/>
          <a:lstStyle/>
          <a:p>
            <a:r>
              <a:rPr lang="en-US" dirty="0"/>
              <a:t>Springfield, USA 99999</a:t>
            </a:r>
          </a:p>
        </p:txBody>
      </p:sp>
      <p:sp>
        <p:nvSpPr>
          <p:cNvPr id="26" name="Text Placeholder 25">
            <a:extLst>
              <a:ext uri="{FF2B5EF4-FFF2-40B4-BE49-F238E27FC236}">
                <a16:creationId xmlns:a16="http://schemas.microsoft.com/office/drawing/2014/main" id="{7A911B0F-2393-46F3-AF9D-87FA0F2C53E9}"/>
              </a:ext>
            </a:extLst>
          </p:cNvPr>
          <p:cNvSpPr>
            <a:spLocks noGrp="1"/>
          </p:cNvSpPr>
          <p:nvPr>
            <p:ph type="body" sz="quarter" idx="40"/>
          </p:nvPr>
        </p:nvSpPr>
        <p:spPr>
          <a:xfrm>
            <a:off x="3505200" y="4461779"/>
            <a:ext cx="2743200" cy="274320"/>
          </a:xfrm>
        </p:spPr>
        <p:txBody>
          <a:bodyPr>
            <a:normAutofit fontScale="92500" lnSpcReduction="10000"/>
          </a:bodyPr>
          <a:lstStyle/>
          <a:p>
            <a:r>
              <a:rPr lang="en-US" b="1" dirty="0"/>
              <a:t>Listing Price vs. Sold Price:</a:t>
            </a:r>
          </a:p>
        </p:txBody>
      </p:sp>
      <p:sp>
        <p:nvSpPr>
          <p:cNvPr id="27" name="Text Placeholder 26">
            <a:extLst>
              <a:ext uri="{FF2B5EF4-FFF2-40B4-BE49-F238E27FC236}">
                <a16:creationId xmlns:a16="http://schemas.microsoft.com/office/drawing/2014/main" id="{63205BFE-1DA7-4083-9DB4-4EE6E9128EA3}"/>
              </a:ext>
            </a:extLst>
          </p:cNvPr>
          <p:cNvSpPr>
            <a:spLocks noGrp="1"/>
          </p:cNvSpPr>
          <p:nvPr>
            <p:ph type="body" sz="quarter" idx="41"/>
          </p:nvPr>
        </p:nvSpPr>
        <p:spPr/>
        <p:txBody>
          <a:bodyPr>
            <a:normAutofit lnSpcReduction="10000"/>
          </a:bodyPr>
          <a:lstStyle/>
          <a:p>
            <a:r>
              <a:rPr lang="en-US" dirty="0"/>
              <a:t>$225,000 vs. $250,000</a:t>
            </a:r>
          </a:p>
        </p:txBody>
      </p:sp>
      <p:sp>
        <p:nvSpPr>
          <p:cNvPr id="28" name="Text Placeholder 27">
            <a:extLst>
              <a:ext uri="{FF2B5EF4-FFF2-40B4-BE49-F238E27FC236}">
                <a16:creationId xmlns:a16="http://schemas.microsoft.com/office/drawing/2014/main" id="{C80800C7-3014-4FE3-A023-E02E9793AF56}"/>
              </a:ext>
            </a:extLst>
          </p:cNvPr>
          <p:cNvSpPr>
            <a:spLocks noGrp="1"/>
          </p:cNvSpPr>
          <p:nvPr>
            <p:ph type="body" sz="quarter" idx="42"/>
          </p:nvPr>
        </p:nvSpPr>
        <p:spPr>
          <a:xfrm>
            <a:off x="3505200" y="5071379"/>
            <a:ext cx="2743200" cy="274320"/>
          </a:xfrm>
        </p:spPr>
        <p:txBody>
          <a:bodyPr>
            <a:normAutofit fontScale="92500" lnSpcReduction="10000"/>
          </a:bodyPr>
          <a:lstStyle/>
          <a:p>
            <a:r>
              <a:rPr lang="en-US" b="1" dirty="0"/>
              <a:t>Days on Market:</a:t>
            </a:r>
          </a:p>
        </p:txBody>
      </p:sp>
      <p:pic>
        <p:nvPicPr>
          <p:cNvPr id="38" name="Picture Placeholder 37" descr="A picture containing tree, outdoor, house, garden&#10;&#10;Description automatically generated">
            <a:extLst>
              <a:ext uri="{FF2B5EF4-FFF2-40B4-BE49-F238E27FC236}">
                <a16:creationId xmlns:a16="http://schemas.microsoft.com/office/drawing/2014/main" id="{E7B079A0-E539-4E29-BD83-9E068492D236}"/>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rcRect t="25002" b="25002"/>
          <a:stretch>
            <a:fillRect/>
          </a:stretch>
        </p:blipFill>
        <p:spPr>
          <a:ln w="19050">
            <a:solidFill>
              <a:schemeClr val="bg2">
                <a:lumMod val="25000"/>
              </a:schemeClr>
            </a:solidFill>
          </a:ln>
        </p:spPr>
      </p:pic>
      <p:sp>
        <p:nvSpPr>
          <p:cNvPr id="30" name="Text Placeholder 29">
            <a:extLst>
              <a:ext uri="{FF2B5EF4-FFF2-40B4-BE49-F238E27FC236}">
                <a16:creationId xmlns:a16="http://schemas.microsoft.com/office/drawing/2014/main" id="{36EA1C04-1921-4262-92AA-E4F864F79BB1}"/>
              </a:ext>
            </a:extLst>
          </p:cNvPr>
          <p:cNvSpPr>
            <a:spLocks noGrp="1"/>
          </p:cNvSpPr>
          <p:nvPr>
            <p:ph type="body" sz="quarter" idx="44"/>
          </p:nvPr>
        </p:nvSpPr>
        <p:spPr>
          <a:xfrm>
            <a:off x="9832699" y="2748295"/>
            <a:ext cx="1823001" cy="585216"/>
          </a:xfrm>
        </p:spPr>
        <p:txBody>
          <a:bodyPr/>
          <a:lstStyle/>
          <a:p>
            <a:r>
              <a:rPr lang="en-US" dirty="0"/>
              <a:t>Average Listing Price vs. Sold Price:</a:t>
            </a:r>
          </a:p>
        </p:txBody>
      </p:sp>
      <p:sp>
        <p:nvSpPr>
          <p:cNvPr id="31" name="Text Placeholder 30">
            <a:extLst>
              <a:ext uri="{FF2B5EF4-FFF2-40B4-BE49-F238E27FC236}">
                <a16:creationId xmlns:a16="http://schemas.microsoft.com/office/drawing/2014/main" id="{454BD605-D4CE-4FCD-BCFB-071C58C9761C}"/>
              </a:ext>
            </a:extLst>
          </p:cNvPr>
          <p:cNvSpPr>
            <a:spLocks noGrp="1"/>
          </p:cNvSpPr>
          <p:nvPr>
            <p:ph type="body" sz="quarter" idx="45"/>
          </p:nvPr>
        </p:nvSpPr>
        <p:spPr>
          <a:xfrm>
            <a:off x="9692640" y="3343275"/>
            <a:ext cx="2103120" cy="242887"/>
          </a:xfrm>
        </p:spPr>
        <p:txBody>
          <a:bodyPr/>
          <a:lstStyle/>
          <a:p>
            <a:r>
              <a:rPr lang="en-US" sz="1400" dirty="0"/>
              <a:t>$258,333 vs. $288,333</a:t>
            </a:r>
          </a:p>
        </p:txBody>
      </p:sp>
      <p:sp>
        <p:nvSpPr>
          <p:cNvPr id="32" name="Text Placeholder 31">
            <a:extLst>
              <a:ext uri="{FF2B5EF4-FFF2-40B4-BE49-F238E27FC236}">
                <a16:creationId xmlns:a16="http://schemas.microsoft.com/office/drawing/2014/main" id="{E9A9636B-120D-41F8-B57A-77B26929FA78}"/>
              </a:ext>
            </a:extLst>
          </p:cNvPr>
          <p:cNvSpPr>
            <a:spLocks noGrp="1"/>
          </p:cNvSpPr>
          <p:nvPr>
            <p:ph type="body" sz="quarter" idx="46"/>
          </p:nvPr>
        </p:nvSpPr>
        <p:spPr/>
        <p:txBody>
          <a:bodyPr>
            <a:normAutofit lnSpcReduction="10000"/>
          </a:bodyPr>
          <a:lstStyle/>
          <a:p>
            <a:r>
              <a:rPr lang="en-US" dirty="0"/>
              <a:t>Average Days on Market:</a:t>
            </a:r>
          </a:p>
        </p:txBody>
      </p:sp>
      <p:sp>
        <p:nvSpPr>
          <p:cNvPr id="33" name="Text Placeholder 32">
            <a:extLst>
              <a:ext uri="{FF2B5EF4-FFF2-40B4-BE49-F238E27FC236}">
                <a16:creationId xmlns:a16="http://schemas.microsoft.com/office/drawing/2014/main" id="{8C7D2285-8ED8-47BC-B875-A1F2662D8635}"/>
              </a:ext>
            </a:extLst>
          </p:cNvPr>
          <p:cNvSpPr>
            <a:spLocks noGrp="1"/>
          </p:cNvSpPr>
          <p:nvPr>
            <p:ph type="body" sz="quarter" idx="47"/>
          </p:nvPr>
        </p:nvSpPr>
        <p:spPr>
          <a:xfrm>
            <a:off x="9930384" y="4301538"/>
            <a:ext cx="1627632" cy="242887"/>
          </a:xfrm>
        </p:spPr>
        <p:txBody>
          <a:bodyPr/>
          <a:lstStyle/>
          <a:p>
            <a:r>
              <a:rPr lang="en-US" sz="1400" dirty="0"/>
              <a:t>19 Days</a:t>
            </a:r>
          </a:p>
        </p:txBody>
      </p:sp>
      <p:pic>
        <p:nvPicPr>
          <p:cNvPr id="39" name="Picture Placeholder 7">
            <a:extLst>
              <a:ext uri="{FF2B5EF4-FFF2-40B4-BE49-F238E27FC236}">
                <a16:creationId xmlns:a16="http://schemas.microsoft.com/office/drawing/2014/main" id="{3639E59F-7886-4FD4-B8F5-0466F8D2B6F8}"/>
              </a:ext>
            </a:extLst>
          </p:cNvPr>
          <p:cNvPicPr>
            <a:picLocks noChangeAspect="1"/>
          </p:cNvPicPr>
          <p:nvPr/>
        </p:nvPicPr>
        <p:blipFill rotWithShape="1">
          <a:blip r:embed="rId6">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2911523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D3B9-36A5-4BB3-9298-CDB015B665EC}"/>
              </a:ext>
            </a:extLst>
          </p:cNvPr>
          <p:cNvSpPr>
            <a:spLocks noGrp="1"/>
          </p:cNvSpPr>
          <p:nvPr>
            <p:ph type="title"/>
          </p:nvPr>
        </p:nvSpPr>
        <p:spPr/>
        <p:txBody>
          <a:bodyPr/>
          <a:lstStyle/>
          <a:p>
            <a:r>
              <a:rPr lang="en-US" dirty="0"/>
              <a:t>My Recent Testimonials</a:t>
            </a:r>
          </a:p>
        </p:txBody>
      </p:sp>
      <p:sp>
        <p:nvSpPr>
          <p:cNvPr id="3" name="Text Placeholder 2">
            <a:extLst>
              <a:ext uri="{FF2B5EF4-FFF2-40B4-BE49-F238E27FC236}">
                <a16:creationId xmlns:a16="http://schemas.microsoft.com/office/drawing/2014/main" id="{FA33AC65-9AF7-4663-B865-B9F00FB6EC20}"/>
              </a:ext>
            </a:extLst>
          </p:cNvPr>
          <p:cNvSpPr>
            <a:spLocks noGrp="1"/>
          </p:cNvSpPr>
          <p:nvPr>
            <p:ph type="body" sz="quarter" idx="13"/>
          </p:nvPr>
        </p:nvSpPr>
        <p:spPr/>
        <p:txBody>
          <a:bodyPr/>
          <a:lstStyle/>
          <a:p>
            <a:r>
              <a:rPr lang="en-US" dirty="0"/>
              <a:t>“</a:t>
            </a:r>
          </a:p>
        </p:txBody>
      </p:sp>
      <p:sp>
        <p:nvSpPr>
          <p:cNvPr id="4" name="Text Placeholder 3">
            <a:extLst>
              <a:ext uri="{FF2B5EF4-FFF2-40B4-BE49-F238E27FC236}">
                <a16:creationId xmlns:a16="http://schemas.microsoft.com/office/drawing/2014/main" id="{350BA52D-78A3-444C-B38F-9B80A5652371}"/>
              </a:ext>
            </a:extLst>
          </p:cNvPr>
          <p:cNvSpPr>
            <a:spLocks noGrp="1"/>
          </p:cNvSpPr>
          <p:nvPr>
            <p:ph type="body" sz="quarter" idx="14"/>
          </p:nvPr>
        </p:nvSpPr>
        <p:spPr/>
        <p:txBody>
          <a:bodyPr/>
          <a:lstStyle/>
          <a:p>
            <a:r>
              <a:rPr lang="en-US" dirty="0"/>
              <a:t>“</a:t>
            </a:r>
          </a:p>
        </p:txBody>
      </p:sp>
      <p:sp>
        <p:nvSpPr>
          <p:cNvPr id="5" name="Text Placeholder 4">
            <a:extLst>
              <a:ext uri="{FF2B5EF4-FFF2-40B4-BE49-F238E27FC236}">
                <a16:creationId xmlns:a16="http://schemas.microsoft.com/office/drawing/2014/main" id="{05157BC7-DCE9-4D20-B7C1-741BB90F0D6C}"/>
              </a:ext>
            </a:extLst>
          </p:cNvPr>
          <p:cNvSpPr>
            <a:spLocks noGrp="1"/>
          </p:cNvSpPr>
          <p:nvPr>
            <p:ph type="body" sz="quarter" idx="15"/>
          </p:nvPr>
        </p:nvSpPr>
        <p:spPr/>
        <p:txBody>
          <a:bodyPr/>
          <a:lstStyle/>
          <a:p>
            <a:r>
              <a:rPr lang="en-US" dirty="0"/>
              <a:t>“</a:t>
            </a:r>
          </a:p>
        </p:txBody>
      </p:sp>
      <p:sp>
        <p:nvSpPr>
          <p:cNvPr id="6" name="Text Placeholder 5">
            <a:extLst>
              <a:ext uri="{FF2B5EF4-FFF2-40B4-BE49-F238E27FC236}">
                <a16:creationId xmlns:a16="http://schemas.microsoft.com/office/drawing/2014/main" id="{4799ED29-CCAA-4C41-B293-4320994EA5AA}"/>
              </a:ext>
            </a:extLst>
          </p:cNvPr>
          <p:cNvSpPr>
            <a:spLocks noGrp="1"/>
          </p:cNvSpPr>
          <p:nvPr>
            <p:ph type="body" sz="quarter" idx="16"/>
          </p:nvPr>
        </p:nvSpPr>
        <p:spPr/>
        <p:txBody>
          <a:bodyPr/>
          <a:lstStyle/>
          <a:p>
            <a:r>
              <a:rPr lang="en-US" dirty="0"/>
              <a:t>John Doe did a great job selling my home!” – Jane</a:t>
            </a:r>
          </a:p>
        </p:txBody>
      </p:sp>
      <p:sp>
        <p:nvSpPr>
          <p:cNvPr id="7" name="Text Placeholder 6">
            <a:extLst>
              <a:ext uri="{FF2B5EF4-FFF2-40B4-BE49-F238E27FC236}">
                <a16:creationId xmlns:a16="http://schemas.microsoft.com/office/drawing/2014/main" id="{C4B23897-D636-40B3-8CA9-16EA27856969}"/>
              </a:ext>
            </a:extLst>
          </p:cNvPr>
          <p:cNvSpPr>
            <a:spLocks noGrp="1"/>
          </p:cNvSpPr>
          <p:nvPr>
            <p:ph type="body" sz="quarter" idx="18"/>
          </p:nvPr>
        </p:nvSpPr>
        <p:spPr/>
        <p:txBody>
          <a:bodyPr/>
          <a:lstStyle/>
          <a:p>
            <a:r>
              <a:rPr lang="en-US" dirty="0"/>
              <a:t>I would 100% recommend John Doe to my friends!” - Steve</a:t>
            </a:r>
          </a:p>
        </p:txBody>
      </p:sp>
      <p:sp>
        <p:nvSpPr>
          <p:cNvPr id="8" name="Text Placeholder 7">
            <a:extLst>
              <a:ext uri="{FF2B5EF4-FFF2-40B4-BE49-F238E27FC236}">
                <a16:creationId xmlns:a16="http://schemas.microsoft.com/office/drawing/2014/main" id="{29AC4AE7-27E9-404C-930C-BF87F524906C}"/>
              </a:ext>
            </a:extLst>
          </p:cNvPr>
          <p:cNvSpPr>
            <a:spLocks noGrp="1"/>
          </p:cNvSpPr>
          <p:nvPr>
            <p:ph type="body" sz="quarter" idx="19"/>
          </p:nvPr>
        </p:nvSpPr>
        <p:spPr/>
        <p:txBody>
          <a:bodyPr/>
          <a:lstStyle/>
          <a:p>
            <a:r>
              <a:rPr lang="en-US" dirty="0"/>
              <a:t>John was patient and very helpful during our home sale. He did a wonderful job!” - Susan</a:t>
            </a:r>
          </a:p>
        </p:txBody>
      </p:sp>
      <p:pic>
        <p:nvPicPr>
          <p:cNvPr id="13" name="Picture Placeholder 12" descr="Logo, icon&#10;&#10;Description automatically generated">
            <a:extLst>
              <a:ext uri="{FF2B5EF4-FFF2-40B4-BE49-F238E27FC236}">
                <a16:creationId xmlns:a16="http://schemas.microsoft.com/office/drawing/2014/main" id="{64ADC653-EA15-4F18-A011-19D12A236C89}"/>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t="-49896" b="-49896"/>
          <a:stretch/>
        </p:blipFill>
        <p:spPr/>
      </p:pic>
    </p:spTree>
    <p:extLst>
      <p:ext uri="{BB962C8B-B14F-4D97-AF65-F5344CB8AC3E}">
        <p14:creationId xmlns:p14="http://schemas.microsoft.com/office/powerpoint/2010/main" val="1697717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3B1B5-946D-4336-B872-A211271E224F}"/>
              </a:ext>
            </a:extLst>
          </p:cNvPr>
          <p:cNvSpPr>
            <a:spLocks noGrp="1"/>
          </p:cNvSpPr>
          <p:nvPr>
            <p:ph type="title"/>
          </p:nvPr>
        </p:nvSpPr>
        <p:spPr/>
        <p:txBody>
          <a:bodyPr/>
          <a:lstStyle/>
          <a:p>
            <a:r>
              <a:rPr lang="en-US" dirty="0"/>
              <a:t>The Home Selling Process</a:t>
            </a:r>
          </a:p>
        </p:txBody>
      </p:sp>
      <p:sp>
        <p:nvSpPr>
          <p:cNvPr id="4" name="Rectangle 3">
            <a:extLst>
              <a:ext uri="{FF2B5EF4-FFF2-40B4-BE49-F238E27FC236}">
                <a16:creationId xmlns:a16="http://schemas.microsoft.com/office/drawing/2014/main" id="{3129158C-B918-49C1-BD93-177DDEB99147}"/>
              </a:ext>
            </a:extLst>
          </p:cNvPr>
          <p:cNvSpPr/>
          <p:nvPr/>
        </p:nvSpPr>
        <p:spPr>
          <a:xfrm rot="5400000">
            <a:off x="6206491" y="3731211"/>
            <a:ext cx="45719" cy="454342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9D492F-523A-4511-9A59-1D5BDEAB7D3B}"/>
              </a:ext>
            </a:extLst>
          </p:cNvPr>
          <p:cNvSpPr txBox="1"/>
          <p:nvPr/>
        </p:nvSpPr>
        <p:spPr>
          <a:xfrm>
            <a:off x="5743575" y="5833646"/>
            <a:ext cx="3200400" cy="338554"/>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Transfer Property</a:t>
            </a:r>
          </a:p>
        </p:txBody>
      </p:sp>
      <p:sp>
        <p:nvSpPr>
          <p:cNvPr id="6" name="Rectangle 5">
            <a:extLst>
              <a:ext uri="{FF2B5EF4-FFF2-40B4-BE49-F238E27FC236}">
                <a16:creationId xmlns:a16="http://schemas.microsoft.com/office/drawing/2014/main" id="{CEC31504-718D-42E7-AA57-E4E778F450B5}"/>
              </a:ext>
            </a:extLst>
          </p:cNvPr>
          <p:cNvSpPr/>
          <p:nvPr/>
        </p:nvSpPr>
        <p:spPr>
          <a:xfrm rot="5400000">
            <a:off x="6206491" y="2765233"/>
            <a:ext cx="45719" cy="454342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140203-AD9E-48F9-BA77-2FD2CE5A9207}"/>
              </a:ext>
            </a:extLst>
          </p:cNvPr>
          <p:cNvSpPr txBox="1"/>
          <p:nvPr/>
        </p:nvSpPr>
        <p:spPr>
          <a:xfrm>
            <a:off x="5743575" y="4867781"/>
            <a:ext cx="3200400" cy="338328"/>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Complete Final Walkthrough</a:t>
            </a:r>
          </a:p>
        </p:txBody>
      </p:sp>
      <p:sp>
        <p:nvSpPr>
          <p:cNvPr id="8" name="Rectangle 7">
            <a:extLst>
              <a:ext uri="{FF2B5EF4-FFF2-40B4-BE49-F238E27FC236}">
                <a16:creationId xmlns:a16="http://schemas.microsoft.com/office/drawing/2014/main" id="{B4CBB80B-1A4C-4ECF-BA2B-0EA90E9F9B41}"/>
              </a:ext>
            </a:extLst>
          </p:cNvPr>
          <p:cNvSpPr/>
          <p:nvPr/>
        </p:nvSpPr>
        <p:spPr>
          <a:xfrm rot="5400000">
            <a:off x="6206491" y="3251008"/>
            <a:ext cx="45719" cy="454342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2E19C51-A14F-45BA-B45E-C32D1876FC2D}"/>
              </a:ext>
            </a:extLst>
          </p:cNvPr>
          <p:cNvSpPr txBox="1"/>
          <p:nvPr/>
        </p:nvSpPr>
        <p:spPr>
          <a:xfrm>
            <a:off x="5743575" y="5353443"/>
            <a:ext cx="3200400" cy="338554"/>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Gather/Complete All Paperwork</a:t>
            </a:r>
          </a:p>
        </p:txBody>
      </p:sp>
      <p:sp>
        <p:nvSpPr>
          <p:cNvPr id="10" name="Rectangle 9">
            <a:extLst>
              <a:ext uri="{FF2B5EF4-FFF2-40B4-BE49-F238E27FC236}">
                <a16:creationId xmlns:a16="http://schemas.microsoft.com/office/drawing/2014/main" id="{E1703C00-8003-4602-A5E5-CAFB92722B48}"/>
              </a:ext>
            </a:extLst>
          </p:cNvPr>
          <p:cNvSpPr/>
          <p:nvPr/>
        </p:nvSpPr>
        <p:spPr>
          <a:xfrm rot="5400000">
            <a:off x="6196966" y="345758"/>
            <a:ext cx="45719" cy="454342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39F3738-1024-4E49-B52D-A8C867E2C900}"/>
              </a:ext>
            </a:extLst>
          </p:cNvPr>
          <p:cNvSpPr txBox="1"/>
          <p:nvPr/>
        </p:nvSpPr>
        <p:spPr>
          <a:xfrm>
            <a:off x="5743575" y="2448193"/>
            <a:ext cx="3200400" cy="338554"/>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Sign Seller’s Disclosure</a:t>
            </a:r>
          </a:p>
        </p:txBody>
      </p:sp>
      <p:sp>
        <p:nvSpPr>
          <p:cNvPr id="12" name="Rectangle 11">
            <a:extLst>
              <a:ext uri="{FF2B5EF4-FFF2-40B4-BE49-F238E27FC236}">
                <a16:creationId xmlns:a16="http://schemas.microsoft.com/office/drawing/2014/main" id="{AF3919D5-9394-442E-A600-5B9F10EDEBBB}"/>
              </a:ext>
            </a:extLst>
          </p:cNvPr>
          <p:cNvSpPr/>
          <p:nvPr/>
        </p:nvSpPr>
        <p:spPr>
          <a:xfrm rot="5400000">
            <a:off x="6196966" y="1306245"/>
            <a:ext cx="45719" cy="454342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01C7B28-01F8-480F-8280-515AA186383A}"/>
              </a:ext>
            </a:extLst>
          </p:cNvPr>
          <p:cNvSpPr/>
          <p:nvPr/>
        </p:nvSpPr>
        <p:spPr>
          <a:xfrm rot="5400000">
            <a:off x="6206491" y="2289618"/>
            <a:ext cx="45719" cy="454342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010CEDE-089F-474E-91C1-7338DD84EA57}"/>
              </a:ext>
            </a:extLst>
          </p:cNvPr>
          <p:cNvSpPr/>
          <p:nvPr/>
        </p:nvSpPr>
        <p:spPr>
          <a:xfrm>
            <a:off x="4053841" y="1571624"/>
            <a:ext cx="45719" cy="454342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F5026D-0544-4B49-867E-F069BFBCA591}"/>
              </a:ext>
            </a:extLst>
          </p:cNvPr>
          <p:cNvSpPr txBox="1"/>
          <p:nvPr/>
        </p:nvSpPr>
        <p:spPr>
          <a:xfrm>
            <a:off x="2476500" y="1485900"/>
            <a:ext cx="3200400" cy="338328"/>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1. Choose a Sell Date</a:t>
            </a:r>
          </a:p>
        </p:txBody>
      </p:sp>
      <p:sp>
        <p:nvSpPr>
          <p:cNvPr id="16" name="TextBox 15">
            <a:extLst>
              <a:ext uri="{FF2B5EF4-FFF2-40B4-BE49-F238E27FC236}">
                <a16:creationId xmlns:a16="http://schemas.microsoft.com/office/drawing/2014/main" id="{6535D47A-5388-4AD4-8A27-3C5D02244C60}"/>
              </a:ext>
            </a:extLst>
          </p:cNvPr>
          <p:cNvSpPr txBox="1"/>
          <p:nvPr/>
        </p:nvSpPr>
        <p:spPr>
          <a:xfrm>
            <a:off x="2476500" y="1969008"/>
            <a:ext cx="3200400" cy="338328"/>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2. Research Your Local Market</a:t>
            </a:r>
          </a:p>
        </p:txBody>
      </p:sp>
      <p:sp>
        <p:nvSpPr>
          <p:cNvPr id="17" name="TextBox 16">
            <a:extLst>
              <a:ext uri="{FF2B5EF4-FFF2-40B4-BE49-F238E27FC236}">
                <a16:creationId xmlns:a16="http://schemas.microsoft.com/office/drawing/2014/main" id="{ADD94CD4-6B87-4109-B1CE-AFF67EAF057E}"/>
              </a:ext>
            </a:extLst>
          </p:cNvPr>
          <p:cNvSpPr txBox="1"/>
          <p:nvPr/>
        </p:nvSpPr>
        <p:spPr>
          <a:xfrm>
            <a:off x="2476500" y="2452116"/>
            <a:ext cx="3200400" cy="338328"/>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3. Hire a Real Estate Agent</a:t>
            </a:r>
          </a:p>
        </p:txBody>
      </p:sp>
      <p:sp>
        <p:nvSpPr>
          <p:cNvPr id="18" name="TextBox 17">
            <a:extLst>
              <a:ext uri="{FF2B5EF4-FFF2-40B4-BE49-F238E27FC236}">
                <a16:creationId xmlns:a16="http://schemas.microsoft.com/office/drawing/2014/main" id="{78EE9F62-EFFE-4546-83DB-6EC3421F954D}"/>
              </a:ext>
            </a:extLst>
          </p:cNvPr>
          <p:cNvSpPr txBox="1"/>
          <p:nvPr/>
        </p:nvSpPr>
        <p:spPr>
          <a:xfrm>
            <a:off x="2476500" y="2935224"/>
            <a:ext cx="3200400" cy="338328"/>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4. Price Your Home</a:t>
            </a:r>
          </a:p>
        </p:txBody>
      </p:sp>
      <p:sp>
        <p:nvSpPr>
          <p:cNvPr id="19" name="TextBox 18">
            <a:extLst>
              <a:ext uri="{FF2B5EF4-FFF2-40B4-BE49-F238E27FC236}">
                <a16:creationId xmlns:a16="http://schemas.microsoft.com/office/drawing/2014/main" id="{F50F2B48-D000-4074-A4F1-8531F6746D6C}"/>
              </a:ext>
            </a:extLst>
          </p:cNvPr>
          <p:cNvSpPr txBox="1"/>
          <p:nvPr/>
        </p:nvSpPr>
        <p:spPr>
          <a:xfrm>
            <a:off x="2476500" y="3418332"/>
            <a:ext cx="3200400" cy="338328"/>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5. Prepare Your Home for Market</a:t>
            </a:r>
          </a:p>
        </p:txBody>
      </p:sp>
      <p:sp>
        <p:nvSpPr>
          <p:cNvPr id="20" name="TextBox 19">
            <a:extLst>
              <a:ext uri="{FF2B5EF4-FFF2-40B4-BE49-F238E27FC236}">
                <a16:creationId xmlns:a16="http://schemas.microsoft.com/office/drawing/2014/main" id="{37E79E6D-42E4-48C6-BD73-2F4AEA993572}"/>
              </a:ext>
            </a:extLst>
          </p:cNvPr>
          <p:cNvSpPr txBox="1"/>
          <p:nvPr/>
        </p:nvSpPr>
        <p:spPr>
          <a:xfrm>
            <a:off x="2476500" y="3901440"/>
            <a:ext cx="3200400" cy="338328"/>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6. Implement Marketing Strategy</a:t>
            </a:r>
          </a:p>
        </p:txBody>
      </p:sp>
      <p:sp>
        <p:nvSpPr>
          <p:cNvPr id="21" name="TextBox 20">
            <a:extLst>
              <a:ext uri="{FF2B5EF4-FFF2-40B4-BE49-F238E27FC236}">
                <a16:creationId xmlns:a16="http://schemas.microsoft.com/office/drawing/2014/main" id="{678B64A6-74AC-4F15-B4FD-14F900670E89}"/>
              </a:ext>
            </a:extLst>
          </p:cNvPr>
          <p:cNvSpPr txBox="1"/>
          <p:nvPr/>
        </p:nvSpPr>
        <p:spPr>
          <a:xfrm>
            <a:off x="2476501" y="4384548"/>
            <a:ext cx="3200400" cy="338328"/>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7. List Your Home on the Market</a:t>
            </a:r>
          </a:p>
        </p:txBody>
      </p:sp>
      <p:sp>
        <p:nvSpPr>
          <p:cNvPr id="22" name="TextBox 21">
            <a:extLst>
              <a:ext uri="{FF2B5EF4-FFF2-40B4-BE49-F238E27FC236}">
                <a16:creationId xmlns:a16="http://schemas.microsoft.com/office/drawing/2014/main" id="{599B32B8-DECD-425F-8506-DD8B9D7D9148}"/>
              </a:ext>
            </a:extLst>
          </p:cNvPr>
          <p:cNvSpPr txBox="1"/>
          <p:nvPr/>
        </p:nvSpPr>
        <p:spPr>
          <a:xfrm>
            <a:off x="2476500" y="4867656"/>
            <a:ext cx="3200400" cy="338328"/>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8. Get, Evaluate, and Accept Offer</a:t>
            </a:r>
          </a:p>
        </p:txBody>
      </p:sp>
      <p:sp>
        <p:nvSpPr>
          <p:cNvPr id="23" name="TextBox 22">
            <a:extLst>
              <a:ext uri="{FF2B5EF4-FFF2-40B4-BE49-F238E27FC236}">
                <a16:creationId xmlns:a16="http://schemas.microsoft.com/office/drawing/2014/main" id="{DEFC0127-41DC-40D0-B33A-C601D5F01E81}"/>
              </a:ext>
            </a:extLst>
          </p:cNvPr>
          <p:cNvSpPr txBox="1"/>
          <p:nvPr/>
        </p:nvSpPr>
        <p:spPr>
          <a:xfrm>
            <a:off x="2476500" y="5350764"/>
            <a:ext cx="3200400" cy="338328"/>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9. Close</a:t>
            </a:r>
          </a:p>
        </p:txBody>
      </p:sp>
      <p:sp>
        <p:nvSpPr>
          <p:cNvPr id="24" name="TextBox 23">
            <a:extLst>
              <a:ext uri="{FF2B5EF4-FFF2-40B4-BE49-F238E27FC236}">
                <a16:creationId xmlns:a16="http://schemas.microsoft.com/office/drawing/2014/main" id="{CD8A8296-046C-4DA8-8F05-A41627D8F935}"/>
              </a:ext>
            </a:extLst>
          </p:cNvPr>
          <p:cNvSpPr txBox="1"/>
          <p:nvPr/>
        </p:nvSpPr>
        <p:spPr>
          <a:xfrm>
            <a:off x="2476501" y="5833872"/>
            <a:ext cx="3200400" cy="338328"/>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10. Move Out</a:t>
            </a:r>
          </a:p>
        </p:txBody>
      </p:sp>
      <p:sp>
        <p:nvSpPr>
          <p:cNvPr id="25" name="TextBox 24">
            <a:extLst>
              <a:ext uri="{FF2B5EF4-FFF2-40B4-BE49-F238E27FC236}">
                <a16:creationId xmlns:a16="http://schemas.microsoft.com/office/drawing/2014/main" id="{7A76DCA2-0D6E-4752-8369-D2C48CCCDAB9}"/>
              </a:ext>
            </a:extLst>
          </p:cNvPr>
          <p:cNvSpPr txBox="1"/>
          <p:nvPr/>
        </p:nvSpPr>
        <p:spPr>
          <a:xfrm>
            <a:off x="5743575" y="3408680"/>
            <a:ext cx="3200400" cy="338554"/>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Staging/Curb Appeal</a:t>
            </a:r>
          </a:p>
        </p:txBody>
      </p:sp>
      <p:sp>
        <p:nvSpPr>
          <p:cNvPr id="26" name="TextBox 25">
            <a:extLst>
              <a:ext uri="{FF2B5EF4-FFF2-40B4-BE49-F238E27FC236}">
                <a16:creationId xmlns:a16="http://schemas.microsoft.com/office/drawing/2014/main" id="{C8DEDD37-786E-4AA1-A6A2-6AA0DAA8B4E6}"/>
              </a:ext>
            </a:extLst>
          </p:cNvPr>
          <p:cNvSpPr txBox="1"/>
          <p:nvPr/>
        </p:nvSpPr>
        <p:spPr>
          <a:xfrm>
            <a:off x="5743575" y="4392166"/>
            <a:ext cx="3200400" cy="338328"/>
          </a:xfrm>
          <a:prstGeom prst="rect">
            <a:avLst/>
          </a:prstGeom>
          <a:solidFill>
            <a:schemeClr val="bg2">
              <a:lumMod val="25000"/>
            </a:schemeClr>
          </a:solidFill>
        </p:spPr>
        <p:txBody>
          <a:bodyPr wrap="square" rtlCol="0" anchor="ctr">
            <a:spAutoFit/>
          </a:bodyPr>
          <a:lstStyle/>
          <a:p>
            <a:pPr algn="ctr"/>
            <a:r>
              <a:rPr lang="en-US" sz="1600" dirty="0">
                <a:solidFill>
                  <a:schemeClr val="bg1"/>
                </a:solidFill>
              </a:rPr>
              <a:t>Host Open Houses/Showings</a:t>
            </a:r>
          </a:p>
        </p:txBody>
      </p:sp>
      <p:sp>
        <p:nvSpPr>
          <p:cNvPr id="27" name="TextBox 26">
            <a:extLst>
              <a:ext uri="{FF2B5EF4-FFF2-40B4-BE49-F238E27FC236}">
                <a16:creationId xmlns:a16="http://schemas.microsoft.com/office/drawing/2014/main" id="{4567AD4F-3877-495C-913B-6F5C5D57ABCE}"/>
              </a:ext>
            </a:extLst>
          </p:cNvPr>
          <p:cNvSpPr txBox="1"/>
          <p:nvPr/>
        </p:nvSpPr>
        <p:spPr>
          <a:xfrm>
            <a:off x="609600" y="1483508"/>
            <a:ext cx="1828800" cy="307777"/>
          </a:xfrm>
          <a:prstGeom prst="rect">
            <a:avLst/>
          </a:prstGeom>
          <a:noFill/>
        </p:spPr>
        <p:txBody>
          <a:bodyPr wrap="square" rtlCol="0" anchor="ctr">
            <a:spAutoFit/>
          </a:bodyPr>
          <a:lstStyle/>
          <a:p>
            <a:pPr algn="r"/>
            <a:r>
              <a:rPr lang="en-US" sz="1400" dirty="0">
                <a:solidFill>
                  <a:schemeClr val="bg2">
                    <a:lumMod val="25000"/>
                  </a:schemeClr>
                </a:solidFill>
              </a:rPr>
              <a:t>Now:</a:t>
            </a:r>
          </a:p>
        </p:txBody>
      </p:sp>
      <p:sp>
        <p:nvSpPr>
          <p:cNvPr id="28" name="TextBox 27">
            <a:extLst>
              <a:ext uri="{FF2B5EF4-FFF2-40B4-BE49-F238E27FC236}">
                <a16:creationId xmlns:a16="http://schemas.microsoft.com/office/drawing/2014/main" id="{A6810A24-4689-4DF8-BC88-8550FB38A9C0}"/>
              </a:ext>
            </a:extLst>
          </p:cNvPr>
          <p:cNvSpPr txBox="1"/>
          <p:nvPr/>
        </p:nvSpPr>
        <p:spPr>
          <a:xfrm>
            <a:off x="609600" y="1969283"/>
            <a:ext cx="1828800" cy="307777"/>
          </a:xfrm>
          <a:prstGeom prst="rect">
            <a:avLst/>
          </a:prstGeom>
          <a:noFill/>
        </p:spPr>
        <p:txBody>
          <a:bodyPr wrap="square" rtlCol="0" anchor="ctr">
            <a:spAutoFit/>
          </a:bodyPr>
          <a:lstStyle/>
          <a:p>
            <a:pPr algn="r"/>
            <a:r>
              <a:rPr lang="en-US" sz="1400" dirty="0">
                <a:solidFill>
                  <a:schemeClr val="bg2">
                    <a:lumMod val="25000"/>
                  </a:schemeClr>
                </a:solidFill>
              </a:rPr>
              <a:t>60 Days Before Listing:</a:t>
            </a:r>
          </a:p>
        </p:txBody>
      </p:sp>
      <p:sp>
        <p:nvSpPr>
          <p:cNvPr id="29" name="TextBox 28">
            <a:extLst>
              <a:ext uri="{FF2B5EF4-FFF2-40B4-BE49-F238E27FC236}">
                <a16:creationId xmlns:a16="http://schemas.microsoft.com/office/drawing/2014/main" id="{0F304153-39F5-45C6-961D-615EF3CDB20B}"/>
              </a:ext>
            </a:extLst>
          </p:cNvPr>
          <p:cNvSpPr txBox="1"/>
          <p:nvPr/>
        </p:nvSpPr>
        <p:spPr>
          <a:xfrm>
            <a:off x="609600" y="2444898"/>
            <a:ext cx="1828800" cy="307777"/>
          </a:xfrm>
          <a:prstGeom prst="rect">
            <a:avLst/>
          </a:prstGeom>
          <a:noFill/>
        </p:spPr>
        <p:txBody>
          <a:bodyPr wrap="square" rtlCol="0" anchor="ctr">
            <a:spAutoFit/>
          </a:bodyPr>
          <a:lstStyle/>
          <a:p>
            <a:pPr algn="r"/>
            <a:r>
              <a:rPr lang="en-US" sz="1400" dirty="0">
                <a:solidFill>
                  <a:schemeClr val="bg2">
                    <a:lumMod val="25000"/>
                  </a:schemeClr>
                </a:solidFill>
              </a:rPr>
              <a:t>45 Days Before Listing:</a:t>
            </a:r>
          </a:p>
        </p:txBody>
      </p:sp>
      <p:sp>
        <p:nvSpPr>
          <p:cNvPr id="30" name="TextBox 29">
            <a:extLst>
              <a:ext uri="{FF2B5EF4-FFF2-40B4-BE49-F238E27FC236}">
                <a16:creationId xmlns:a16="http://schemas.microsoft.com/office/drawing/2014/main" id="{98CE7FA7-21BB-46B4-9F79-052AF0AEFCEA}"/>
              </a:ext>
            </a:extLst>
          </p:cNvPr>
          <p:cNvSpPr txBox="1"/>
          <p:nvPr/>
        </p:nvSpPr>
        <p:spPr>
          <a:xfrm>
            <a:off x="609600" y="3901588"/>
            <a:ext cx="1828800" cy="307777"/>
          </a:xfrm>
          <a:prstGeom prst="rect">
            <a:avLst/>
          </a:prstGeom>
          <a:noFill/>
        </p:spPr>
        <p:txBody>
          <a:bodyPr wrap="square" rtlCol="0" anchor="ctr">
            <a:spAutoFit/>
          </a:bodyPr>
          <a:lstStyle/>
          <a:p>
            <a:pPr algn="r"/>
            <a:r>
              <a:rPr lang="en-US" sz="1400" dirty="0">
                <a:solidFill>
                  <a:schemeClr val="bg2">
                    <a:lumMod val="25000"/>
                  </a:schemeClr>
                </a:solidFill>
              </a:rPr>
              <a:t>30 Days Before Listing:</a:t>
            </a:r>
          </a:p>
        </p:txBody>
      </p:sp>
      <p:pic>
        <p:nvPicPr>
          <p:cNvPr id="33" name="Picture Placeholder 7">
            <a:extLst>
              <a:ext uri="{FF2B5EF4-FFF2-40B4-BE49-F238E27FC236}">
                <a16:creationId xmlns:a16="http://schemas.microsoft.com/office/drawing/2014/main" id="{DA0396B9-5C80-4AE6-88A7-7B86BBCA214E}"/>
              </a:ext>
            </a:extLst>
          </p:cNvPr>
          <p:cNvPicPr>
            <a:picLocks noChangeAspect="1"/>
          </p:cNvPicPr>
          <p:nvPr/>
        </p:nvPicPr>
        <p:blipFill rotWithShape="1">
          <a:blip r:embed="rId3">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89822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B321-6D1C-44C2-AF84-3B58B291B758}"/>
              </a:ext>
            </a:extLst>
          </p:cNvPr>
          <p:cNvSpPr>
            <a:spLocks noGrp="1"/>
          </p:cNvSpPr>
          <p:nvPr>
            <p:ph type="title"/>
          </p:nvPr>
        </p:nvSpPr>
        <p:spPr/>
        <p:txBody>
          <a:bodyPr/>
          <a:lstStyle/>
          <a:p>
            <a:r>
              <a:rPr lang="en-US" dirty="0"/>
              <a:t>Recent Home Sales in [NEIGHBORHOOD]</a:t>
            </a:r>
          </a:p>
        </p:txBody>
      </p:sp>
      <p:sp>
        <p:nvSpPr>
          <p:cNvPr id="3" name="Text Placeholder 2">
            <a:extLst>
              <a:ext uri="{FF2B5EF4-FFF2-40B4-BE49-F238E27FC236}">
                <a16:creationId xmlns:a16="http://schemas.microsoft.com/office/drawing/2014/main" id="{5D755259-8450-46DC-A6D8-37643291CB3C}"/>
              </a:ext>
            </a:extLst>
          </p:cNvPr>
          <p:cNvSpPr>
            <a:spLocks noGrp="1"/>
          </p:cNvSpPr>
          <p:nvPr>
            <p:ph type="body" sz="quarter" idx="16"/>
          </p:nvPr>
        </p:nvSpPr>
        <p:spPr/>
        <p:txBody>
          <a:bodyPr/>
          <a:lstStyle/>
          <a:p>
            <a:r>
              <a:rPr lang="en-US" dirty="0"/>
              <a:t>2/15/2021</a:t>
            </a:r>
          </a:p>
        </p:txBody>
      </p:sp>
      <p:sp>
        <p:nvSpPr>
          <p:cNvPr id="4" name="Text Placeholder 3">
            <a:extLst>
              <a:ext uri="{FF2B5EF4-FFF2-40B4-BE49-F238E27FC236}">
                <a16:creationId xmlns:a16="http://schemas.microsoft.com/office/drawing/2014/main" id="{848D2C7A-8E77-49D0-A993-D8EB01A8E4E9}"/>
              </a:ext>
            </a:extLst>
          </p:cNvPr>
          <p:cNvSpPr>
            <a:spLocks noGrp="1"/>
          </p:cNvSpPr>
          <p:nvPr>
            <p:ph type="body" sz="quarter" idx="18"/>
          </p:nvPr>
        </p:nvSpPr>
        <p:spPr>
          <a:xfrm>
            <a:off x="609600" y="5669828"/>
            <a:ext cx="2743200" cy="274320"/>
          </a:xfrm>
        </p:spPr>
        <p:txBody>
          <a:bodyPr>
            <a:normAutofit fontScale="92500" lnSpcReduction="10000"/>
          </a:bodyPr>
          <a:lstStyle/>
          <a:p>
            <a:r>
              <a:rPr lang="en-US" b="1" dirty="0"/>
              <a:t>Date Sold:</a:t>
            </a:r>
          </a:p>
        </p:txBody>
      </p:sp>
      <p:sp>
        <p:nvSpPr>
          <p:cNvPr id="5" name="Text Placeholder 4">
            <a:extLst>
              <a:ext uri="{FF2B5EF4-FFF2-40B4-BE49-F238E27FC236}">
                <a16:creationId xmlns:a16="http://schemas.microsoft.com/office/drawing/2014/main" id="{6FCBAB0A-53B2-4A77-91FC-094432C77269}"/>
              </a:ext>
            </a:extLst>
          </p:cNvPr>
          <p:cNvSpPr>
            <a:spLocks noGrp="1"/>
          </p:cNvSpPr>
          <p:nvPr>
            <p:ph type="body" sz="quarter" idx="19"/>
          </p:nvPr>
        </p:nvSpPr>
        <p:spPr/>
        <p:txBody>
          <a:bodyPr/>
          <a:lstStyle/>
          <a:p>
            <a:r>
              <a:rPr lang="en-US" dirty="0"/>
              <a:t>15 Days</a:t>
            </a:r>
          </a:p>
        </p:txBody>
      </p:sp>
      <p:sp>
        <p:nvSpPr>
          <p:cNvPr id="6" name="Text Placeholder 5">
            <a:extLst>
              <a:ext uri="{FF2B5EF4-FFF2-40B4-BE49-F238E27FC236}">
                <a16:creationId xmlns:a16="http://schemas.microsoft.com/office/drawing/2014/main" id="{E84FAAB6-FFEE-4A8A-9548-5AA78CDFCEA7}"/>
              </a:ext>
            </a:extLst>
          </p:cNvPr>
          <p:cNvSpPr>
            <a:spLocks noGrp="1"/>
          </p:cNvSpPr>
          <p:nvPr>
            <p:ph type="body" sz="quarter" idx="20"/>
          </p:nvPr>
        </p:nvSpPr>
        <p:spPr/>
        <p:txBody>
          <a:bodyPr>
            <a:normAutofit lnSpcReduction="10000"/>
          </a:bodyPr>
          <a:lstStyle/>
          <a:p>
            <a:r>
              <a:rPr lang="en-US" dirty="0"/>
              <a:t>56543 Broadway Dr.</a:t>
            </a:r>
          </a:p>
        </p:txBody>
      </p:sp>
      <p:sp>
        <p:nvSpPr>
          <p:cNvPr id="7" name="Text Placeholder 6">
            <a:extLst>
              <a:ext uri="{FF2B5EF4-FFF2-40B4-BE49-F238E27FC236}">
                <a16:creationId xmlns:a16="http://schemas.microsoft.com/office/drawing/2014/main" id="{2659EB16-BAFB-40BD-9048-31EA15E52187}"/>
              </a:ext>
            </a:extLst>
          </p:cNvPr>
          <p:cNvSpPr>
            <a:spLocks noGrp="1"/>
          </p:cNvSpPr>
          <p:nvPr>
            <p:ph type="body" sz="quarter" idx="21"/>
          </p:nvPr>
        </p:nvSpPr>
        <p:spPr/>
        <p:txBody>
          <a:bodyPr/>
          <a:lstStyle/>
          <a:p>
            <a:r>
              <a:rPr lang="en-US" dirty="0"/>
              <a:t>Springfield, USA 99999</a:t>
            </a:r>
          </a:p>
        </p:txBody>
      </p:sp>
      <p:sp>
        <p:nvSpPr>
          <p:cNvPr id="8" name="Text Placeholder 7">
            <a:extLst>
              <a:ext uri="{FF2B5EF4-FFF2-40B4-BE49-F238E27FC236}">
                <a16:creationId xmlns:a16="http://schemas.microsoft.com/office/drawing/2014/main" id="{0527DA3C-8A62-4D0B-B749-DE3D359E1BDB}"/>
              </a:ext>
            </a:extLst>
          </p:cNvPr>
          <p:cNvSpPr>
            <a:spLocks noGrp="1"/>
          </p:cNvSpPr>
          <p:nvPr>
            <p:ph type="body" sz="quarter" idx="22"/>
          </p:nvPr>
        </p:nvSpPr>
        <p:spPr>
          <a:xfrm>
            <a:off x="609600" y="4450628"/>
            <a:ext cx="2743200" cy="274320"/>
          </a:xfrm>
        </p:spPr>
        <p:txBody>
          <a:bodyPr>
            <a:normAutofit fontScale="92500" lnSpcReduction="10000"/>
          </a:bodyPr>
          <a:lstStyle/>
          <a:p>
            <a:r>
              <a:rPr lang="en-US" b="1" dirty="0"/>
              <a:t>Listing Price vs. Sold Price:</a:t>
            </a:r>
          </a:p>
        </p:txBody>
      </p:sp>
      <p:sp>
        <p:nvSpPr>
          <p:cNvPr id="9" name="Text Placeholder 8">
            <a:extLst>
              <a:ext uri="{FF2B5EF4-FFF2-40B4-BE49-F238E27FC236}">
                <a16:creationId xmlns:a16="http://schemas.microsoft.com/office/drawing/2014/main" id="{7D96AC84-1AFE-41C1-B00D-FD35EC51BE37}"/>
              </a:ext>
            </a:extLst>
          </p:cNvPr>
          <p:cNvSpPr>
            <a:spLocks noGrp="1"/>
          </p:cNvSpPr>
          <p:nvPr>
            <p:ph type="body" sz="quarter" idx="23"/>
          </p:nvPr>
        </p:nvSpPr>
        <p:spPr/>
        <p:txBody>
          <a:bodyPr>
            <a:normAutofit lnSpcReduction="10000"/>
          </a:bodyPr>
          <a:lstStyle/>
          <a:p>
            <a:r>
              <a:rPr lang="en-US" dirty="0"/>
              <a:t>$200,000 vs. $215,000</a:t>
            </a:r>
          </a:p>
        </p:txBody>
      </p:sp>
      <p:sp>
        <p:nvSpPr>
          <p:cNvPr id="10" name="Text Placeholder 9">
            <a:extLst>
              <a:ext uri="{FF2B5EF4-FFF2-40B4-BE49-F238E27FC236}">
                <a16:creationId xmlns:a16="http://schemas.microsoft.com/office/drawing/2014/main" id="{D1014CDE-A6B7-4586-9832-6AAA5724E50C}"/>
              </a:ext>
            </a:extLst>
          </p:cNvPr>
          <p:cNvSpPr>
            <a:spLocks noGrp="1"/>
          </p:cNvSpPr>
          <p:nvPr>
            <p:ph type="body" sz="quarter" idx="24"/>
          </p:nvPr>
        </p:nvSpPr>
        <p:spPr>
          <a:xfrm>
            <a:off x="609600" y="5060228"/>
            <a:ext cx="2743200" cy="274320"/>
          </a:xfrm>
        </p:spPr>
        <p:txBody>
          <a:bodyPr>
            <a:normAutofit fontScale="92500" lnSpcReduction="10000"/>
          </a:bodyPr>
          <a:lstStyle/>
          <a:p>
            <a:r>
              <a:rPr lang="en-US" b="1" dirty="0"/>
              <a:t>Days on Market:</a:t>
            </a:r>
          </a:p>
        </p:txBody>
      </p:sp>
      <p:pic>
        <p:nvPicPr>
          <p:cNvPr id="36" name="Picture Placeholder 35" descr="A picture containing tree, outdoor, house, garden&#10;&#10;Description automatically generated">
            <a:extLst>
              <a:ext uri="{FF2B5EF4-FFF2-40B4-BE49-F238E27FC236}">
                <a16:creationId xmlns:a16="http://schemas.microsoft.com/office/drawing/2014/main" id="{1C31AF7A-0F07-4263-B006-CAD1BEE781F6}"/>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t="25002" b="25002"/>
          <a:stretch>
            <a:fillRect/>
          </a:stretch>
        </p:blipFill>
        <p:spPr>
          <a:ln w="19050">
            <a:solidFill>
              <a:schemeClr val="bg2">
                <a:lumMod val="25000"/>
              </a:schemeClr>
            </a:solidFill>
          </a:ln>
        </p:spPr>
      </p:pic>
      <p:sp>
        <p:nvSpPr>
          <p:cNvPr id="12" name="Text Placeholder 11">
            <a:extLst>
              <a:ext uri="{FF2B5EF4-FFF2-40B4-BE49-F238E27FC236}">
                <a16:creationId xmlns:a16="http://schemas.microsoft.com/office/drawing/2014/main" id="{197646F5-E4D6-4C5D-B25F-A4AA12E5D7E6}"/>
              </a:ext>
            </a:extLst>
          </p:cNvPr>
          <p:cNvSpPr>
            <a:spLocks noGrp="1"/>
          </p:cNvSpPr>
          <p:nvPr>
            <p:ph type="body" sz="quarter" idx="26"/>
          </p:nvPr>
        </p:nvSpPr>
        <p:spPr/>
        <p:txBody>
          <a:bodyPr/>
          <a:lstStyle/>
          <a:p>
            <a:r>
              <a:rPr lang="en-US" dirty="0"/>
              <a:t>1/20/2021</a:t>
            </a:r>
          </a:p>
        </p:txBody>
      </p:sp>
      <p:sp>
        <p:nvSpPr>
          <p:cNvPr id="13" name="Text Placeholder 12">
            <a:extLst>
              <a:ext uri="{FF2B5EF4-FFF2-40B4-BE49-F238E27FC236}">
                <a16:creationId xmlns:a16="http://schemas.microsoft.com/office/drawing/2014/main" id="{B8375FAB-7E36-4982-8367-BB41ECD2E152}"/>
              </a:ext>
            </a:extLst>
          </p:cNvPr>
          <p:cNvSpPr>
            <a:spLocks noGrp="1"/>
          </p:cNvSpPr>
          <p:nvPr>
            <p:ph type="body" sz="quarter" idx="27"/>
          </p:nvPr>
        </p:nvSpPr>
        <p:spPr>
          <a:xfrm>
            <a:off x="6400800" y="5669828"/>
            <a:ext cx="2743200" cy="274320"/>
          </a:xfrm>
        </p:spPr>
        <p:txBody>
          <a:bodyPr>
            <a:normAutofit fontScale="92500" lnSpcReduction="10000"/>
          </a:bodyPr>
          <a:lstStyle/>
          <a:p>
            <a:r>
              <a:rPr lang="en-US" b="1" dirty="0"/>
              <a:t>Date Sold:</a:t>
            </a:r>
          </a:p>
        </p:txBody>
      </p:sp>
      <p:sp>
        <p:nvSpPr>
          <p:cNvPr id="14" name="Text Placeholder 13">
            <a:extLst>
              <a:ext uri="{FF2B5EF4-FFF2-40B4-BE49-F238E27FC236}">
                <a16:creationId xmlns:a16="http://schemas.microsoft.com/office/drawing/2014/main" id="{27F75DD6-E443-4A4E-A0DF-CC3BF6EDDFF1}"/>
              </a:ext>
            </a:extLst>
          </p:cNvPr>
          <p:cNvSpPr>
            <a:spLocks noGrp="1"/>
          </p:cNvSpPr>
          <p:nvPr>
            <p:ph type="body" sz="quarter" idx="28"/>
          </p:nvPr>
        </p:nvSpPr>
        <p:spPr/>
        <p:txBody>
          <a:bodyPr/>
          <a:lstStyle/>
          <a:p>
            <a:r>
              <a:rPr lang="en-US" dirty="0"/>
              <a:t>22 Days</a:t>
            </a:r>
          </a:p>
        </p:txBody>
      </p:sp>
      <p:sp>
        <p:nvSpPr>
          <p:cNvPr id="15" name="Text Placeholder 14">
            <a:extLst>
              <a:ext uri="{FF2B5EF4-FFF2-40B4-BE49-F238E27FC236}">
                <a16:creationId xmlns:a16="http://schemas.microsoft.com/office/drawing/2014/main" id="{D7E8A8A7-F512-4342-B308-A5B976033F90}"/>
              </a:ext>
            </a:extLst>
          </p:cNvPr>
          <p:cNvSpPr>
            <a:spLocks noGrp="1"/>
          </p:cNvSpPr>
          <p:nvPr>
            <p:ph type="body" sz="quarter" idx="29"/>
          </p:nvPr>
        </p:nvSpPr>
        <p:spPr/>
        <p:txBody>
          <a:bodyPr>
            <a:normAutofit lnSpcReduction="10000"/>
          </a:bodyPr>
          <a:lstStyle/>
          <a:p>
            <a:r>
              <a:rPr lang="en-US" dirty="0"/>
              <a:t>68954 Stripe St.</a:t>
            </a:r>
          </a:p>
        </p:txBody>
      </p:sp>
      <p:sp>
        <p:nvSpPr>
          <p:cNvPr id="16" name="Text Placeholder 15">
            <a:extLst>
              <a:ext uri="{FF2B5EF4-FFF2-40B4-BE49-F238E27FC236}">
                <a16:creationId xmlns:a16="http://schemas.microsoft.com/office/drawing/2014/main" id="{4A9E2931-691A-488E-AD54-0F95220ABE0F}"/>
              </a:ext>
            </a:extLst>
          </p:cNvPr>
          <p:cNvSpPr>
            <a:spLocks noGrp="1"/>
          </p:cNvSpPr>
          <p:nvPr>
            <p:ph type="body" sz="quarter" idx="30"/>
          </p:nvPr>
        </p:nvSpPr>
        <p:spPr/>
        <p:txBody>
          <a:bodyPr/>
          <a:lstStyle/>
          <a:p>
            <a:r>
              <a:rPr lang="en-US" dirty="0"/>
              <a:t>Springfield, USA 99999</a:t>
            </a:r>
          </a:p>
        </p:txBody>
      </p:sp>
      <p:sp>
        <p:nvSpPr>
          <p:cNvPr id="17" name="Text Placeholder 16">
            <a:extLst>
              <a:ext uri="{FF2B5EF4-FFF2-40B4-BE49-F238E27FC236}">
                <a16:creationId xmlns:a16="http://schemas.microsoft.com/office/drawing/2014/main" id="{54BC4903-4D4B-4DED-BCDA-22EDD6B10B79}"/>
              </a:ext>
            </a:extLst>
          </p:cNvPr>
          <p:cNvSpPr>
            <a:spLocks noGrp="1"/>
          </p:cNvSpPr>
          <p:nvPr>
            <p:ph type="body" sz="quarter" idx="31"/>
          </p:nvPr>
        </p:nvSpPr>
        <p:spPr>
          <a:xfrm>
            <a:off x="6400800" y="4450628"/>
            <a:ext cx="2743200" cy="274320"/>
          </a:xfrm>
        </p:spPr>
        <p:txBody>
          <a:bodyPr>
            <a:normAutofit fontScale="92500" lnSpcReduction="10000"/>
          </a:bodyPr>
          <a:lstStyle/>
          <a:p>
            <a:r>
              <a:rPr lang="en-US" b="1" dirty="0"/>
              <a:t>Listing Price vs. Sold Price:</a:t>
            </a:r>
          </a:p>
        </p:txBody>
      </p:sp>
      <p:sp>
        <p:nvSpPr>
          <p:cNvPr id="18" name="Text Placeholder 17">
            <a:extLst>
              <a:ext uri="{FF2B5EF4-FFF2-40B4-BE49-F238E27FC236}">
                <a16:creationId xmlns:a16="http://schemas.microsoft.com/office/drawing/2014/main" id="{3BF3D850-CBAD-4389-BA32-F7FC95C2806B}"/>
              </a:ext>
            </a:extLst>
          </p:cNvPr>
          <p:cNvSpPr>
            <a:spLocks noGrp="1"/>
          </p:cNvSpPr>
          <p:nvPr>
            <p:ph type="body" sz="quarter" idx="32"/>
          </p:nvPr>
        </p:nvSpPr>
        <p:spPr/>
        <p:txBody>
          <a:bodyPr>
            <a:normAutofit lnSpcReduction="10000"/>
          </a:bodyPr>
          <a:lstStyle/>
          <a:p>
            <a:r>
              <a:rPr lang="en-US" dirty="0"/>
              <a:t>$245,000 vs. $250,000</a:t>
            </a:r>
          </a:p>
        </p:txBody>
      </p:sp>
      <p:sp>
        <p:nvSpPr>
          <p:cNvPr id="19" name="Text Placeholder 18">
            <a:extLst>
              <a:ext uri="{FF2B5EF4-FFF2-40B4-BE49-F238E27FC236}">
                <a16:creationId xmlns:a16="http://schemas.microsoft.com/office/drawing/2014/main" id="{AA7C8928-4BE4-4A57-A4B3-E458275DCEAA}"/>
              </a:ext>
            </a:extLst>
          </p:cNvPr>
          <p:cNvSpPr>
            <a:spLocks noGrp="1"/>
          </p:cNvSpPr>
          <p:nvPr>
            <p:ph type="body" sz="quarter" idx="33"/>
          </p:nvPr>
        </p:nvSpPr>
        <p:spPr>
          <a:xfrm>
            <a:off x="6400800" y="5060228"/>
            <a:ext cx="2743200" cy="274320"/>
          </a:xfrm>
        </p:spPr>
        <p:txBody>
          <a:bodyPr>
            <a:normAutofit fontScale="92500" lnSpcReduction="10000"/>
          </a:bodyPr>
          <a:lstStyle/>
          <a:p>
            <a:r>
              <a:rPr lang="en-US" b="1" dirty="0"/>
              <a:t>Days on Market:</a:t>
            </a:r>
          </a:p>
        </p:txBody>
      </p:sp>
      <p:pic>
        <p:nvPicPr>
          <p:cNvPr id="40" name="Picture Placeholder 39" descr="A picture containing tree, outdoor, house, building&#10;&#10;Description automatically generated">
            <a:extLst>
              <a:ext uri="{FF2B5EF4-FFF2-40B4-BE49-F238E27FC236}">
                <a16:creationId xmlns:a16="http://schemas.microsoft.com/office/drawing/2014/main" id="{80662734-C5E4-49BC-A259-24D59B493F60}"/>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l="5521" r="5521"/>
          <a:stretch>
            <a:fillRect/>
          </a:stretch>
        </p:blipFill>
        <p:spPr>
          <a:ln w="19050">
            <a:solidFill>
              <a:schemeClr val="bg2">
                <a:lumMod val="25000"/>
              </a:schemeClr>
            </a:solidFill>
          </a:ln>
        </p:spPr>
      </p:pic>
      <p:sp>
        <p:nvSpPr>
          <p:cNvPr id="21" name="Text Placeholder 20">
            <a:extLst>
              <a:ext uri="{FF2B5EF4-FFF2-40B4-BE49-F238E27FC236}">
                <a16:creationId xmlns:a16="http://schemas.microsoft.com/office/drawing/2014/main" id="{DBADD50C-0087-4592-ABCA-D107DD2D8EEA}"/>
              </a:ext>
            </a:extLst>
          </p:cNvPr>
          <p:cNvSpPr>
            <a:spLocks noGrp="1"/>
          </p:cNvSpPr>
          <p:nvPr>
            <p:ph type="body" sz="quarter" idx="35"/>
          </p:nvPr>
        </p:nvSpPr>
        <p:spPr/>
        <p:txBody>
          <a:bodyPr/>
          <a:lstStyle/>
          <a:p>
            <a:r>
              <a:rPr lang="en-US" dirty="0"/>
              <a:t>2/4/2021</a:t>
            </a:r>
          </a:p>
        </p:txBody>
      </p:sp>
      <p:sp>
        <p:nvSpPr>
          <p:cNvPr id="22" name="Text Placeholder 21">
            <a:extLst>
              <a:ext uri="{FF2B5EF4-FFF2-40B4-BE49-F238E27FC236}">
                <a16:creationId xmlns:a16="http://schemas.microsoft.com/office/drawing/2014/main" id="{01537349-4D06-4A1F-8C1F-82C9053B7D72}"/>
              </a:ext>
            </a:extLst>
          </p:cNvPr>
          <p:cNvSpPr>
            <a:spLocks noGrp="1"/>
          </p:cNvSpPr>
          <p:nvPr>
            <p:ph type="body" sz="quarter" idx="36"/>
          </p:nvPr>
        </p:nvSpPr>
        <p:spPr>
          <a:xfrm>
            <a:off x="3505200" y="5669828"/>
            <a:ext cx="2743200" cy="274320"/>
          </a:xfrm>
        </p:spPr>
        <p:txBody>
          <a:bodyPr>
            <a:normAutofit fontScale="92500" lnSpcReduction="10000"/>
          </a:bodyPr>
          <a:lstStyle/>
          <a:p>
            <a:r>
              <a:rPr lang="en-US" b="1" dirty="0"/>
              <a:t>Date Sold:</a:t>
            </a:r>
          </a:p>
        </p:txBody>
      </p:sp>
      <p:sp>
        <p:nvSpPr>
          <p:cNvPr id="23" name="Text Placeholder 22">
            <a:extLst>
              <a:ext uri="{FF2B5EF4-FFF2-40B4-BE49-F238E27FC236}">
                <a16:creationId xmlns:a16="http://schemas.microsoft.com/office/drawing/2014/main" id="{70CACAD1-84B0-4CA5-A3C5-32D98A860077}"/>
              </a:ext>
            </a:extLst>
          </p:cNvPr>
          <p:cNvSpPr>
            <a:spLocks noGrp="1"/>
          </p:cNvSpPr>
          <p:nvPr>
            <p:ph type="body" sz="quarter" idx="37"/>
          </p:nvPr>
        </p:nvSpPr>
        <p:spPr/>
        <p:txBody>
          <a:bodyPr/>
          <a:lstStyle/>
          <a:p>
            <a:r>
              <a:rPr lang="en-US" dirty="0"/>
              <a:t>45 Days</a:t>
            </a:r>
          </a:p>
        </p:txBody>
      </p:sp>
      <p:sp>
        <p:nvSpPr>
          <p:cNvPr id="24" name="Text Placeholder 23">
            <a:extLst>
              <a:ext uri="{FF2B5EF4-FFF2-40B4-BE49-F238E27FC236}">
                <a16:creationId xmlns:a16="http://schemas.microsoft.com/office/drawing/2014/main" id="{58B5C9A8-3567-42BD-A0DB-3E2399747284}"/>
              </a:ext>
            </a:extLst>
          </p:cNvPr>
          <p:cNvSpPr>
            <a:spLocks noGrp="1"/>
          </p:cNvSpPr>
          <p:nvPr>
            <p:ph type="body" sz="quarter" idx="38"/>
          </p:nvPr>
        </p:nvSpPr>
        <p:spPr/>
        <p:txBody>
          <a:bodyPr>
            <a:normAutofit lnSpcReduction="10000"/>
          </a:bodyPr>
          <a:lstStyle/>
          <a:p>
            <a:r>
              <a:rPr lang="en-US" dirty="0"/>
              <a:t>67489 Star St.</a:t>
            </a:r>
          </a:p>
        </p:txBody>
      </p:sp>
      <p:sp>
        <p:nvSpPr>
          <p:cNvPr id="25" name="Text Placeholder 24">
            <a:extLst>
              <a:ext uri="{FF2B5EF4-FFF2-40B4-BE49-F238E27FC236}">
                <a16:creationId xmlns:a16="http://schemas.microsoft.com/office/drawing/2014/main" id="{6B36916F-3157-48B0-8EAC-631C177AD9BF}"/>
              </a:ext>
            </a:extLst>
          </p:cNvPr>
          <p:cNvSpPr>
            <a:spLocks noGrp="1"/>
          </p:cNvSpPr>
          <p:nvPr>
            <p:ph type="body" sz="quarter" idx="39"/>
          </p:nvPr>
        </p:nvSpPr>
        <p:spPr/>
        <p:txBody>
          <a:bodyPr/>
          <a:lstStyle/>
          <a:p>
            <a:r>
              <a:rPr lang="en-US" dirty="0"/>
              <a:t>Springfield, USA 99999</a:t>
            </a:r>
          </a:p>
        </p:txBody>
      </p:sp>
      <p:sp>
        <p:nvSpPr>
          <p:cNvPr id="26" name="Text Placeholder 25">
            <a:extLst>
              <a:ext uri="{FF2B5EF4-FFF2-40B4-BE49-F238E27FC236}">
                <a16:creationId xmlns:a16="http://schemas.microsoft.com/office/drawing/2014/main" id="{ABE2EAAE-7AB2-4D85-B68F-37E682380787}"/>
              </a:ext>
            </a:extLst>
          </p:cNvPr>
          <p:cNvSpPr>
            <a:spLocks noGrp="1"/>
          </p:cNvSpPr>
          <p:nvPr>
            <p:ph type="body" sz="quarter" idx="40"/>
          </p:nvPr>
        </p:nvSpPr>
        <p:spPr>
          <a:xfrm>
            <a:off x="3505200" y="4450628"/>
            <a:ext cx="2743200" cy="274320"/>
          </a:xfrm>
        </p:spPr>
        <p:txBody>
          <a:bodyPr>
            <a:normAutofit fontScale="92500" lnSpcReduction="10000"/>
          </a:bodyPr>
          <a:lstStyle/>
          <a:p>
            <a:r>
              <a:rPr lang="en-US" b="1" dirty="0"/>
              <a:t>Listing Price vs. Sold Price:</a:t>
            </a:r>
          </a:p>
        </p:txBody>
      </p:sp>
      <p:sp>
        <p:nvSpPr>
          <p:cNvPr id="27" name="Text Placeholder 26">
            <a:extLst>
              <a:ext uri="{FF2B5EF4-FFF2-40B4-BE49-F238E27FC236}">
                <a16:creationId xmlns:a16="http://schemas.microsoft.com/office/drawing/2014/main" id="{7C6313C7-23FB-4689-932D-489E2B529237}"/>
              </a:ext>
            </a:extLst>
          </p:cNvPr>
          <p:cNvSpPr>
            <a:spLocks noGrp="1"/>
          </p:cNvSpPr>
          <p:nvPr>
            <p:ph type="body" sz="quarter" idx="41"/>
          </p:nvPr>
        </p:nvSpPr>
        <p:spPr/>
        <p:txBody>
          <a:bodyPr>
            <a:normAutofit lnSpcReduction="10000"/>
          </a:bodyPr>
          <a:lstStyle/>
          <a:p>
            <a:r>
              <a:rPr lang="en-US" dirty="0"/>
              <a:t>$250,000 vs. $230,000</a:t>
            </a:r>
          </a:p>
        </p:txBody>
      </p:sp>
      <p:sp>
        <p:nvSpPr>
          <p:cNvPr id="28" name="Text Placeholder 27">
            <a:extLst>
              <a:ext uri="{FF2B5EF4-FFF2-40B4-BE49-F238E27FC236}">
                <a16:creationId xmlns:a16="http://schemas.microsoft.com/office/drawing/2014/main" id="{5607D7B2-8815-4C9E-9131-AAEDBC544415}"/>
              </a:ext>
            </a:extLst>
          </p:cNvPr>
          <p:cNvSpPr>
            <a:spLocks noGrp="1"/>
          </p:cNvSpPr>
          <p:nvPr>
            <p:ph type="body" sz="quarter" idx="42"/>
          </p:nvPr>
        </p:nvSpPr>
        <p:spPr>
          <a:xfrm>
            <a:off x="3505200" y="5060228"/>
            <a:ext cx="2743200" cy="274320"/>
          </a:xfrm>
        </p:spPr>
        <p:txBody>
          <a:bodyPr>
            <a:normAutofit fontScale="92500" lnSpcReduction="10000"/>
          </a:bodyPr>
          <a:lstStyle/>
          <a:p>
            <a:r>
              <a:rPr lang="en-US" b="1" dirty="0"/>
              <a:t>Days on Market:</a:t>
            </a:r>
          </a:p>
        </p:txBody>
      </p:sp>
      <p:pic>
        <p:nvPicPr>
          <p:cNvPr id="38" name="Picture Placeholder 37" descr="A picture containing outdoor, grass, tree, house&#10;&#10;Description automatically generated">
            <a:extLst>
              <a:ext uri="{FF2B5EF4-FFF2-40B4-BE49-F238E27FC236}">
                <a16:creationId xmlns:a16="http://schemas.microsoft.com/office/drawing/2014/main" id="{B2837CF7-E47E-435D-93F3-3631A2670718}"/>
              </a:ext>
            </a:extLst>
          </p:cNvPr>
          <p:cNvPicPr>
            <a:picLocks noGrp="1" noChangeAspect="1"/>
          </p:cNvPicPr>
          <p:nvPr>
            <p:ph type="pic" sz="quarter" idx="43"/>
          </p:nvPr>
        </p:nvPicPr>
        <p:blipFill rotWithShape="1">
          <a:blip r:embed="rId5">
            <a:extLst>
              <a:ext uri="{28A0092B-C50C-407E-A947-70E740481C1C}">
                <a14:useLocalDpi xmlns:a14="http://schemas.microsoft.com/office/drawing/2010/main" val="0"/>
              </a:ext>
            </a:extLst>
          </a:blip>
          <a:srcRect t="17951" b="32045"/>
          <a:stretch/>
        </p:blipFill>
        <p:spPr>
          <a:xfrm>
            <a:off x="3505200" y="1485900"/>
            <a:ext cx="2743200" cy="2057400"/>
          </a:xfrm>
          <a:ln w="19050">
            <a:solidFill>
              <a:schemeClr val="bg2">
                <a:lumMod val="25000"/>
              </a:schemeClr>
            </a:solidFill>
          </a:ln>
        </p:spPr>
      </p:pic>
      <p:sp>
        <p:nvSpPr>
          <p:cNvPr id="30" name="Text Placeholder 29">
            <a:extLst>
              <a:ext uri="{FF2B5EF4-FFF2-40B4-BE49-F238E27FC236}">
                <a16:creationId xmlns:a16="http://schemas.microsoft.com/office/drawing/2014/main" id="{2FD6C324-9772-4FA1-88CB-1FDFD2380D82}"/>
              </a:ext>
            </a:extLst>
          </p:cNvPr>
          <p:cNvSpPr>
            <a:spLocks noGrp="1"/>
          </p:cNvSpPr>
          <p:nvPr>
            <p:ph type="body" sz="quarter" idx="44"/>
          </p:nvPr>
        </p:nvSpPr>
        <p:spPr>
          <a:xfrm>
            <a:off x="9834372" y="2720540"/>
            <a:ext cx="1819656" cy="585216"/>
          </a:xfrm>
        </p:spPr>
        <p:txBody>
          <a:bodyPr>
            <a:normAutofit/>
          </a:bodyPr>
          <a:lstStyle/>
          <a:p>
            <a:r>
              <a:rPr lang="en-US" dirty="0"/>
              <a:t>Average Listing Price vs. Sold Price:</a:t>
            </a:r>
          </a:p>
        </p:txBody>
      </p:sp>
      <p:sp>
        <p:nvSpPr>
          <p:cNvPr id="31" name="Text Placeholder 30">
            <a:extLst>
              <a:ext uri="{FF2B5EF4-FFF2-40B4-BE49-F238E27FC236}">
                <a16:creationId xmlns:a16="http://schemas.microsoft.com/office/drawing/2014/main" id="{E19F47BF-9F72-4647-96AF-DF4FEB58946F}"/>
              </a:ext>
            </a:extLst>
          </p:cNvPr>
          <p:cNvSpPr>
            <a:spLocks noGrp="1"/>
          </p:cNvSpPr>
          <p:nvPr>
            <p:ph type="body" sz="quarter" idx="45"/>
          </p:nvPr>
        </p:nvSpPr>
        <p:spPr>
          <a:xfrm>
            <a:off x="9692640" y="3276369"/>
            <a:ext cx="2103120" cy="242887"/>
          </a:xfrm>
        </p:spPr>
        <p:txBody>
          <a:bodyPr/>
          <a:lstStyle/>
          <a:p>
            <a:r>
              <a:rPr lang="en-US" sz="1400" dirty="0"/>
              <a:t>$231,000 vs.  $231,000</a:t>
            </a:r>
          </a:p>
        </p:txBody>
      </p:sp>
      <p:sp>
        <p:nvSpPr>
          <p:cNvPr id="32" name="Text Placeholder 31">
            <a:extLst>
              <a:ext uri="{FF2B5EF4-FFF2-40B4-BE49-F238E27FC236}">
                <a16:creationId xmlns:a16="http://schemas.microsoft.com/office/drawing/2014/main" id="{8A56A80F-7EC9-4EB8-9F09-839D9BA1B6C7}"/>
              </a:ext>
            </a:extLst>
          </p:cNvPr>
          <p:cNvSpPr>
            <a:spLocks noGrp="1"/>
          </p:cNvSpPr>
          <p:nvPr>
            <p:ph type="body" sz="quarter" idx="46"/>
          </p:nvPr>
        </p:nvSpPr>
        <p:spPr/>
        <p:txBody>
          <a:bodyPr>
            <a:normAutofit lnSpcReduction="10000"/>
          </a:bodyPr>
          <a:lstStyle/>
          <a:p>
            <a:r>
              <a:rPr lang="en-US" dirty="0"/>
              <a:t>Median Days on Market:</a:t>
            </a:r>
          </a:p>
        </p:txBody>
      </p:sp>
      <p:sp>
        <p:nvSpPr>
          <p:cNvPr id="33" name="Text Placeholder 32">
            <a:extLst>
              <a:ext uri="{FF2B5EF4-FFF2-40B4-BE49-F238E27FC236}">
                <a16:creationId xmlns:a16="http://schemas.microsoft.com/office/drawing/2014/main" id="{B7847595-3789-4443-B64E-4A4D452F894D}"/>
              </a:ext>
            </a:extLst>
          </p:cNvPr>
          <p:cNvSpPr>
            <a:spLocks noGrp="1"/>
          </p:cNvSpPr>
          <p:nvPr>
            <p:ph type="body" sz="quarter" idx="47"/>
          </p:nvPr>
        </p:nvSpPr>
        <p:spPr>
          <a:xfrm>
            <a:off x="9930384" y="4312689"/>
            <a:ext cx="1627632" cy="242887"/>
          </a:xfrm>
        </p:spPr>
        <p:txBody>
          <a:bodyPr/>
          <a:lstStyle/>
          <a:p>
            <a:r>
              <a:rPr lang="en-US" sz="1400" dirty="0"/>
              <a:t>22 Days</a:t>
            </a:r>
          </a:p>
        </p:txBody>
      </p:sp>
      <p:pic>
        <p:nvPicPr>
          <p:cNvPr id="37" name="Picture Placeholder 7">
            <a:extLst>
              <a:ext uri="{FF2B5EF4-FFF2-40B4-BE49-F238E27FC236}">
                <a16:creationId xmlns:a16="http://schemas.microsoft.com/office/drawing/2014/main" id="{5C26222E-F7CC-4B24-88AE-8A85243A9EC7}"/>
              </a:ext>
            </a:extLst>
          </p:cNvPr>
          <p:cNvPicPr>
            <a:picLocks noChangeAspect="1"/>
          </p:cNvPicPr>
          <p:nvPr/>
        </p:nvPicPr>
        <p:blipFill rotWithShape="1">
          <a:blip r:embed="rId6">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2285047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5052-528E-4964-BD41-29B111F7E1FF}"/>
              </a:ext>
            </a:extLst>
          </p:cNvPr>
          <p:cNvSpPr>
            <a:spLocks noGrp="1"/>
          </p:cNvSpPr>
          <p:nvPr>
            <p:ph type="title"/>
          </p:nvPr>
        </p:nvSpPr>
        <p:spPr/>
        <p:txBody>
          <a:bodyPr/>
          <a:lstStyle/>
          <a:p>
            <a:r>
              <a:rPr lang="en-US" dirty="0"/>
              <a:t>Active Home Sales in [NEIGHBORHOOD]</a:t>
            </a:r>
          </a:p>
        </p:txBody>
      </p:sp>
      <p:sp>
        <p:nvSpPr>
          <p:cNvPr id="3" name="Text Placeholder 2">
            <a:extLst>
              <a:ext uri="{FF2B5EF4-FFF2-40B4-BE49-F238E27FC236}">
                <a16:creationId xmlns:a16="http://schemas.microsoft.com/office/drawing/2014/main" id="{A7C354ED-2FFA-4C38-9897-6B9FFD7C4ABD}"/>
              </a:ext>
            </a:extLst>
          </p:cNvPr>
          <p:cNvSpPr>
            <a:spLocks noGrp="1"/>
          </p:cNvSpPr>
          <p:nvPr>
            <p:ph type="body" sz="quarter" idx="16"/>
          </p:nvPr>
        </p:nvSpPr>
        <p:spPr/>
        <p:txBody>
          <a:bodyPr/>
          <a:lstStyle/>
          <a:p>
            <a:r>
              <a:rPr lang="en-US" dirty="0"/>
              <a:t>2/24/2021</a:t>
            </a:r>
          </a:p>
        </p:txBody>
      </p:sp>
      <p:sp>
        <p:nvSpPr>
          <p:cNvPr id="4" name="Text Placeholder 3">
            <a:extLst>
              <a:ext uri="{FF2B5EF4-FFF2-40B4-BE49-F238E27FC236}">
                <a16:creationId xmlns:a16="http://schemas.microsoft.com/office/drawing/2014/main" id="{F71F7E30-8B4C-41E1-8885-093F1029F8E3}"/>
              </a:ext>
            </a:extLst>
          </p:cNvPr>
          <p:cNvSpPr>
            <a:spLocks noGrp="1"/>
          </p:cNvSpPr>
          <p:nvPr>
            <p:ph type="body" sz="quarter" idx="18"/>
          </p:nvPr>
        </p:nvSpPr>
        <p:spPr>
          <a:xfrm>
            <a:off x="609600" y="5669828"/>
            <a:ext cx="2743200" cy="274320"/>
          </a:xfrm>
        </p:spPr>
        <p:txBody>
          <a:bodyPr>
            <a:normAutofit fontScale="92500" lnSpcReduction="10000"/>
          </a:bodyPr>
          <a:lstStyle/>
          <a:p>
            <a:r>
              <a:rPr lang="en-US" b="1" dirty="0"/>
              <a:t>Date Listed:</a:t>
            </a:r>
          </a:p>
        </p:txBody>
      </p:sp>
      <p:sp>
        <p:nvSpPr>
          <p:cNvPr id="5" name="Text Placeholder 4">
            <a:extLst>
              <a:ext uri="{FF2B5EF4-FFF2-40B4-BE49-F238E27FC236}">
                <a16:creationId xmlns:a16="http://schemas.microsoft.com/office/drawing/2014/main" id="{2F6AE24E-C7BD-4E47-A918-8F94E0F55537}"/>
              </a:ext>
            </a:extLst>
          </p:cNvPr>
          <p:cNvSpPr>
            <a:spLocks noGrp="1"/>
          </p:cNvSpPr>
          <p:nvPr>
            <p:ph type="body" sz="quarter" idx="19"/>
          </p:nvPr>
        </p:nvSpPr>
        <p:spPr/>
        <p:txBody>
          <a:bodyPr/>
          <a:lstStyle/>
          <a:p>
            <a:r>
              <a:rPr lang="en-US" dirty="0"/>
              <a:t>8</a:t>
            </a:r>
          </a:p>
        </p:txBody>
      </p:sp>
      <p:sp>
        <p:nvSpPr>
          <p:cNvPr id="6" name="Text Placeholder 5">
            <a:extLst>
              <a:ext uri="{FF2B5EF4-FFF2-40B4-BE49-F238E27FC236}">
                <a16:creationId xmlns:a16="http://schemas.microsoft.com/office/drawing/2014/main" id="{9F746FF9-9381-4051-9A62-270C97B30D88}"/>
              </a:ext>
            </a:extLst>
          </p:cNvPr>
          <p:cNvSpPr>
            <a:spLocks noGrp="1"/>
          </p:cNvSpPr>
          <p:nvPr>
            <p:ph type="body" sz="quarter" idx="20"/>
          </p:nvPr>
        </p:nvSpPr>
        <p:spPr/>
        <p:txBody>
          <a:bodyPr>
            <a:normAutofit lnSpcReduction="10000"/>
          </a:bodyPr>
          <a:lstStyle/>
          <a:p>
            <a:r>
              <a:rPr lang="en-US" dirty="0"/>
              <a:t>54367 West St.</a:t>
            </a:r>
          </a:p>
        </p:txBody>
      </p:sp>
      <p:sp>
        <p:nvSpPr>
          <p:cNvPr id="7" name="Text Placeholder 6">
            <a:extLst>
              <a:ext uri="{FF2B5EF4-FFF2-40B4-BE49-F238E27FC236}">
                <a16:creationId xmlns:a16="http://schemas.microsoft.com/office/drawing/2014/main" id="{7E63924C-E856-4023-B97E-63CD3597805F}"/>
              </a:ext>
            </a:extLst>
          </p:cNvPr>
          <p:cNvSpPr>
            <a:spLocks noGrp="1"/>
          </p:cNvSpPr>
          <p:nvPr>
            <p:ph type="body" sz="quarter" idx="21"/>
          </p:nvPr>
        </p:nvSpPr>
        <p:spPr/>
        <p:txBody>
          <a:bodyPr/>
          <a:lstStyle/>
          <a:p>
            <a:r>
              <a:rPr lang="en-US" dirty="0"/>
              <a:t>Springfield, USA 99999</a:t>
            </a:r>
          </a:p>
        </p:txBody>
      </p:sp>
      <p:sp>
        <p:nvSpPr>
          <p:cNvPr id="8" name="Text Placeholder 7">
            <a:extLst>
              <a:ext uri="{FF2B5EF4-FFF2-40B4-BE49-F238E27FC236}">
                <a16:creationId xmlns:a16="http://schemas.microsoft.com/office/drawing/2014/main" id="{7E139C3E-7EF6-41DB-BAC3-2ABBEDB8F9A9}"/>
              </a:ext>
            </a:extLst>
          </p:cNvPr>
          <p:cNvSpPr>
            <a:spLocks noGrp="1"/>
          </p:cNvSpPr>
          <p:nvPr>
            <p:ph type="body" sz="quarter" idx="22"/>
          </p:nvPr>
        </p:nvSpPr>
        <p:spPr>
          <a:xfrm>
            <a:off x="609600" y="4450628"/>
            <a:ext cx="2743200" cy="274320"/>
          </a:xfrm>
        </p:spPr>
        <p:txBody>
          <a:bodyPr>
            <a:normAutofit fontScale="92500" lnSpcReduction="10000"/>
          </a:bodyPr>
          <a:lstStyle/>
          <a:p>
            <a:r>
              <a:rPr lang="en-US" b="1" dirty="0"/>
              <a:t>Listing Price:</a:t>
            </a:r>
          </a:p>
        </p:txBody>
      </p:sp>
      <p:sp>
        <p:nvSpPr>
          <p:cNvPr id="9" name="Text Placeholder 8">
            <a:extLst>
              <a:ext uri="{FF2B5EF4-FFF2-40B4-BE49-F238E27FC236}">
                <a16:creationId xmlns:a16="http://schemas.microsoft.com/office/drawing/2014/main" id="{6B3FE732-327F-4D41-89D5-67E4EF9D22F0}"/>
              </a:ext>
            </a:extLst>
          </p:cNvPr>
          <p:cNvSpPr>
            <a:spLocks noGrp="1"/>
          </p:cNvSpPr>
          <p:nvPr>
            <p:ph type="body" sz="quarter" idx="23"/>
          </p:nvPr>
        </p:nvSpPr>
        <p:spPr/>
        <p:txBody>
          <a:bodyPr>
            <a:normAutofit lnSpcReduction="10000"/>
          </a:bodyPr>
          <a:lstStyle/>
          <a:p>
            <a:r>
              <a:rPr lang="en-US" dirty="0"/>
              <a:t>$250,000</a:t>
            </a:r>
          </a:p>
        </p:txBody>
      </p:sp>
      <p:sp>
        <p:nvSpPr>
          <p:cNvPr id="10" name="Text Placeholder 9">
            <a:extLst>
              <a:ext uri="{FF2B5EF4-FFF2-40B4-BE49-F238E27FC236}">
                <a16:creationId xmlns:a16="http://schemas.microsoft.com/office/drawing/2014/main" id="{C7BE1025-16C1-41A9-8B39-DC5AC61BD01F}"/>
              </a:ext>
            </a:extLst>
          </p:cNvPr>
          <p:cNvSpPr>
            <a:spLocks noGrp="1"/>
          </p:cNvSpPr>
          <p:nvPr>
            <p:ph type="body" sz="quarter" idx="24"/>
          </p:nvPr>
        </p:nvSpPr>
        <p:spPr>
          <a:xfrm>
            <a:off x="609600" y="5060228"/>
            <a:ext cx="2743200" cy="274320"/>
          </a:xfrm>
        </p:spPr>
        <p:txBody>
          <a:bodyPr>
            <a:normAutofit fontScale="92500" lnSpcReduction="10000"/>
          </a:bodyPr>
          <a:lstStyle/>
          <a:p>
            <a:r>
              <a:rPr lang="en-US" b="1" dirty="0"/>
              <a:t>Days on Market:</a:t>
            </a:r>
          </a:p>
        </p:txBody>
      </p:sp>
      <p:pic>
        <p:nvPicPr>
          <p:cNvPr id="36" name="Picture Placeholder 35" descr="A picture containing tree, outdoor, house, building&#10;&#10;Description automatically generated">
            <a:extLst>
              <a:ext uri="{FF2B5EF4-FFF2-40B4-BE49-F238E27FC236}">
                <a16:creationId xmlns:a16="http://schemas.microsoft.com/office/drawing/2014/main" id="{2BF8252A-CBE3-4C38-9206-4346FFF17AC6}"/>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5847" r="5847"/>
          <a:stretch>
            <a:fillRect/>
          </a:stretch>
        </p:blipFill>
        <p:spPr>
          <a:ln w="19050">
            <a:solidFill>
              <a:schemeClr val="bg2">
                <a:lumMod val="25000"/>
              </a:schemeClr>
            </a:solidFill>
          </a:ln>
        </p:spPr>
      </p:pic>
      <p:sp>
        <p:nvSpPr>
          <p:cNvPr id="12" name="Text Placeholder 11">
            <a:extLst>
              <a:ext uri="{FF2B5EF4-FFF2-40B4-BE49-F238E27FC236}">
                <a16:creationId xmlns:a16="http://schemas.microsoft.com/office/drawing/2014/main" id="{B2B40A2C-8A7C-4DA3-A4A0-DD6B08A2F7CA}"/>
              </a:ext>
            </a:extLst>
          </p:cNvPr>
          <p:cNvSpPr>
            <a:spLocks noGrp="1"/>
          </p:cNvSpPr>
          <p:nvPr>
            <p:ph type="body" sz="quarter" idx="26"/>
          </p:nvPr>
        </p:nvSpPr>
        <p:spPr/>
        <p:txBody>
          <a:bodyPr/>
          <a:lstStyle/>
          <a:p>
            <a:r>
              <a:rPr lang="en-US" dirty="0"/>
              <a:t>12/14/2021</a:t>
            </a:r>
          </a:p>
        </p:txBody>
      </p:sp>
      <p:sp>
        <p:nvSpPr>
          <p:cNvPr id="13" name="Text Placeholder 12">
            <a:extLst>
              <a:ext uri="{FF2B5EF4-FFF2-40B4-BE49-F238E27FC236}">
                <a16:creationId xmlns:a16="http://schemas.microsoft.com/office/drawing/2014/main" id="{79B611A2-8132-4B44-8F1C-78653A377F59}"/>
              </a:ext>
            </a:extLst>
          </p:cNvPr>
          <p:cNvSpPr>
            <a:spLocks noGrp="1"/>
          </p:cNvSpPr>
          <p:nvPr>
            <p:ph type="body" sz="quarter" idx="27"/>
          </p:nvPr>
        </p:nvSpPr>
        <p:spPr>
          <a:xfrm>
            <a:off x="6400800" y="5669828"/>
            <a:ext cx="2743200" cy="274320"/>
          </a:xfrm>
        </p:spPr>
        <p:txBody>
          <a:bodyPr>
            <a:normAutofit fontScale="92500" lnSpcReduction="10000"/>
          </a:bodyPr>
          <a:lstStyle/>
          <a:p>
            <a:r>
              <a:rPr lang="en-US" b="1" dirty="0"/>
              <a:t>Date Listed:</a:t>
            </a:r>
          </a:p>
        </p:txBody>
      </p:sp>
      <p:sp>
        <p:nvSpPr>
          <p:cNvPr id="14" name="Text Placeholder 13">
            <a:extLst>
              <a:ext uri="{FF2B5EF4-FFF2-40B4-BE49-F238E27FC236}">
                <a16:creationId xmlns:a16="http://schemas.microsoft.com/office/drawing/2014/main" id="{936FA1D7-64ED-43A5-B3BC-A4FD753976C7}"/>
              </a:ext>
            </a:extLst>
          </p:cNvPr>
          <p:cNvSpPr>
            <a:spLocks noGrp="1"/>
          </p:cNvSpPr>
          <p:nvPr>
            <p:ph type="body" sz="quarter" idx="28"/>
          </p:nvPr>
        </p:nvSpPr>
        <p:spPr/>
        <p:txBody>
          <a:bodyPr/>
          <a:lstStyle/>
          <a:p>
            <a:r>
              <a:rPr lang="en-US" dirty="0"/>
              <a:t>88</a:t>
            </a:r>
          </a:p>
        </p:txBody>
      </p:sp>
      <p:sp>
        <p:nvSpPr>
          <p:cNvPr id="15" name="Text Placeholder 14">
            <a:extLst>
              <a:ext uri="{FF2B5EF4-FFF2-40B4-BE49-F238E27FC236}">
                <a16:creationId xmlns:a16="http://schemas.microsoft.com/office/drawing/2014/main" id="{F449405E-30F6-4750-BB3F-67CAC0AB734E}"/>
              </a:ext>
            </a:extLst>
          </p:cNvPr>
          <p:cNvSpPr>
            <a:spLocks noGrp="1"/>
          </p:cNvSpPr>
          <p:nvPr>
            <p:ph type="body" sz="quarter" idx="29"/>
          </p:nvPr>
        </p:nvSpPr>
        <p:spPr/>
        <p:txBody>
          <a:bodyPr>
            <a:normAutofit lnSpcReduction="10000"/>
          </a:bodyPr>
          <a:lstStyle/>
          <a:p>
            <a:r>
              <a:rPr lang="en-US" dirty="0"/>
              <a:t>32546 South St.</a:t>
            </a:r>
          </a:p>
        </p:txBody>
      </p:sp>
      <p:sp>
        <p:nvSpPr>
          <p:cNvPr id="16" name="Text Placeholder 15">
            <a:extLst>
              <a:ext uri="{FF2B5EF4-FFF2-40B4-BE49-F238E27FC236}">
                <a16:creationId xmlns:a16="http://schemas.microsoft.com/office/drawing/2014/main" id="{F0D62E91-519C-4379-BE2F-C3E55C678B0C}"/>
              </a:ext>
            </a:extLst>
          </p:cNvPr>
          <p:cNvSpPr>
            <a:spLocks noGrp="1"/>
          </p:cNvSpPr>
          <p:nvPr>
            <p:ph type="body" sz="quarter" idx="30"/>
          </p:nvPr>
        </p:nvSpPr>
        <p:spPr/>
        <p:txBody>
          <a:bodyPr/>
          <a:lstStyle/>
          <a:p>
            <a:r>
              <a:rPr lang="en-US" dirty="0"/>
              <a:t>Springfield, USA 99999</a:t>
            </a:r>
          </a:p>
        </p:txBody>
      </p:sp>
      <p:sp>
        <p:nvSpPr>
          <p:cNvPr id="17" name="Text Placeholder 16">
            <a:extLst>
              <a:ext uri="{FF2B5EF4-FFF2-40B4-BE49-F238E27FC236}">
                <a16:creationId xmlns:a16="http://schemas.microsoft.com/office/drawing/2014/main" id="{C5BA477D-198C-4AAE-91CC-9054061E7890}"/>
              </a:ext>
            </a:extLst>
          </p:cNvPr>
          <p:cNvSpPr>
            <a:spLocks noGrp="1"/>
          </p:cNvSpPr>
          <p:nvPr>
            <p:ph type="body" sz="quarter" idx="31"/>
          </p:nvPr>
        </p:nvSpPr>
        <p:spPr>
          <a:xfrm>
            <a:off x="6400800" y="4450628"/>
            <a:ext cx="2743200" cy="274320"/>
          </a:xfrm>
        </p:spPr>
        <p:txBody>
          <a:bodyPr>
            <a:normAutofit fontScale="92500" lnSpcReduction="10000"/>
          </a:bodyPr>
          <a:lstStyle/>
          <a:p>
            <a:r>
              <a:rPr lang="en-US" b="1" dirty="0"/>
              <a:t>Listing Price:</a:t>
            </a:r>
          </a:p>
        </p:txBody>
      </p:sp>
      <p:sp>
        <p:nvSpPr>
          <p:cNvPr id="18" name="Text Placeholder 17">
            <a:extLst>
              <a:ext uri="{FF2B5EF4-FFF2-40B4-BE49-F238E27FC236}">
                <a16:creationId xmlns:a16="http://schemas.microsoft.com/office/drawing/2014/main" id="{F7ED71E9-683B-485C-B589-37C5A51091E8}"/>
              </a:ext>
            </a:extLst>
          </p:cNvPr>
          <p:cNvSpPr>
            <a:spLocks noGrp="1"/>
          </p:cNvSpPr>
          <p:nvPr>
            <p:ph type="body" sz="quarter" idx="32"/>
          </p:nvPr>
        </p:nvSpPr>
        <p:spPr/>
        <p:txBody>
          <a:bodyPr>
            <a:normAutofit lnSpcReduction="10000"/>
          </a:bodyPr>
          <a:lstStyle/>
          <a:p>
            <a:r>
              <a:rPr lang="en-US" dirty="0"/>
              <a:t>$225,000</a:t>
            </a:r>
          </a:p>
        </p:txBody>
      </p:sp>
      <p:sp>
        <p:nvSpPr>
          <p:cNvPr id="19" name="Text Placeholder 18">
            <a:extLst>
              <a:ext uri="{FF2B5EF4-FFF2-40B4-BE49-F238E27FC236}">
                <a16:creationId xmlns:a16="http://schemas.microsoft.com/office/drawing/2014/main" id="{A0FD82BB-8DF8-4D60-84E7-43998908CA33}"/>
              </a:ext>
            </a:extLst>
          </p:cNvPr>
          <p:cNvSpPr>
            <a:spLocks noGrp="1"/>
          </p:cNvSpPr>
          <p:nvPr>
            <p:ph type="body" sz="quarter" idx="33"/>
          </p:nvPr>
        </p:nvSpPr>
        <p:spPr>
          <a:xfrm>
            <a:off x="6400800" y="5060228"/>
            <a:ext cx="2743200" cy="274320"/>
          </a:xfrm>
        </p:spPr>
        <p:txBody>
          <a:bodyPr>
            <a:normAutofit fontScale="92500" lnSpcReduction="10000"/>
          </a:bodyPr>
          <a:lstStyle/>
          <a:p>
            <a:r>
              <a:rPr lang="en-US" b="1" dirty="0"/>
              <a:t>Days on Market:</a:t>
            </a:r>
          </a:p>
        </p:txBody>
      </p:sp>
      <p:pic>
        <p:nvPicPr>
          <p:cNvPr id="40" name="Picture Placeholder 39" descr="A picture containing grass, outdoor, house, building&#10;&#10;Description automatically generated">
            <a:extLst>
              <a:ext uri="{FF2B5EF4-FFF2-40B4-BE49-F238E27FC236}">
                <a16:creationId xmlns:a16="http://schemas.microsoft.com/office/drawing/2014/main" id="{E00A0964-F08A-4B56-B628-40B9163B67F7}"/>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l="5533" r="5533"/>
          <a:stretch>
            <a:fillRect/>
          </a:stretch>
        </p:blipFill>
        <p:spPr>
          <a:ln w="19050">
            <a:solidFill>
              <a:schemeClr val="bg2">
                <a:lumMod val="25000"/>
              </a:schemeClr>
            </a:solidFill>
          </a:ln>
        </p:spPr>
      </p:pic>
      <p:sp>
        <p:nvSpPr>
          <p:cNvPr id="21" name="Text Placeholder 20">
            <a:extLst>
              <a:ext uri="{FF2B5EF4-FFF2-40B4-BE49-F238E27FC236}">
                <a16:creationId xmlns:a16="http://schemas.microsoft.com/office/drawing/2014/main" id="{F55DFA6A-303F-4A78-94D3-175FE81F9E0F}"/>
              </a:ext>
            </a:extLst>
          </p:cNvPr>
          <p:cNvSpPr>
            <a:spLocks noGrp="1"/>
          </p:cNvSpPr>
          <p:nvPr>
            <p:ph type="body" sz="quarter" idx="35"/>
          </p:nvPr>
        </p:nvSpPr>
        <p:spPr/>
        <p:txBody>
          <a:bodyPr/>
          <a:lstStyle/>
          <a:p>
            <a:r>
              <a:rPr lang="en-US" dirty="0"/>
              <a:t>1/16/2021</a:t>
            </a:r>
          </a:p>
        </p:txBody>
      </p:sp>
      <p:sp>
        <p:nvSpPr>
          <p:cNvPr id="22" name="Text Placeholder 21">
            <a:extLst>
              <a:ext uri="{FF2B5EF4-FFF2-40B4-BE49-F238E27FC236}">
                <a16:creationId xmlns:a16="http://schemas.microsoft.com/office/drawing/2014/main" id="{7613D47C-73E5-4237-B9F1-B24458E88661}"/>
              </a:ext>
            </a:extLst>
          </p:cNvPr>
          <p:cNvSpPr>
            <a:spLocks noGrp="1"/>
          </p:cNvSpPr>
          <p:nvPr>
            <p:ph type="body" sz="quarter" idx="36"/>
          </p:nvPr>
        </p:nvSpPr>
        <p:spPr>
          <a:xfrm>
            <a:off x="3505200" y="5669828"/>
            <a:ext cx="2743200" cy="274320"/>
          </a:xfrm>
        </p:spPr>
        <p:txBody>
          <a:bodyPr>
            <a:normAutofit fontScale="92500" lnSpcReduction="10000"/>
          </a:bodyPr>
          <a:lstStyle/>
          <a:p>
            <a:r>
              <a:rPr lang="en-US" b="1" dirty="0"/>
              <a:t>Date Listed:</a:t>
            </a:r>
          </a:p>
        </p:txBody>
      </p:sp>
      <p:sp>
        <p:nvSpPr>
          <p:cNvPr id="23" name="Text Placeholder 22">
            <a:extLst>
              <a:ext uri="{FF2B5EF4-FFF2-40B4-BE49-F238E27FC236}">
                <a16:creationId xmlns:a16="http://schemas.microsoft.com/office/drawing/2014/main" id="{D19AE21F-9BB1-4B22-9509-6DA5269F6DC5}"/>
              </a:ext>
            </a:extLst>
          </p:cNvPr>
          <p:cNvSpPr>
            <a:spLocks noGrp="1"/>
          </p:cNvSpPr>
          <p:nvPr>
            <p:ph type="body" sz="quarter" idx="37"/>
          </p:nvPr>
        </p:nvSpPr>
        <p:spPr/>
        <p:txBody>
          <a:bodyPr/>
          <a:lstStyle/>
          <a:p>
            <a:r>
              <a:rPr lang="en-US" dirty="0"/>
              <a:t>36</a:t>
            </a:r>
          </a:p>
        </p:txBody>
      </p:sp>
      <p:sp>
        <p:nvSpPr>
          <p:cNvPr id="24" name="Text Placeholder 23">
            <a:extLst>
              <a:ext uri="{FF2B5EF4-FFF2-40B4-BE49-F238E27FC236}">
                <a16:creationId xmlns:a16="http://schemas.microsoft.com/office/drawing/2014/main" id="{D9CE8EBD-3222-42C0-9415-49D9A8966416}"/>
              </a:ext>
            </a:extLst>
          </p:cNvPr>
          <p:cNvSpPr>
            <a:spLocks noGrp="1"/>
          </p:cNvSpPr>
          <p:nvPr>
            <p:ph type="body" sz="quarter" idx="38"/>
          </p:nvPr>
        </p:nvSpPr>
        <p:spPr/>
        <p:txBody>
          <a:bodyPr>
            <a:normAutofit lnSpcReduction="10000"/>
          </a:bodyPr>
          <a:lstStyle/>
          <a:p>
            <a:r>
              <a:rPr lang="en-US" dirty="0"/>
              <a:t>69865 East St.</a:t>
            </a:r>
          </a:p>
        </p:txBody>
      </p:sp>
      <p:sp>
        <p:nvSpPr>
          <p:cNvPr id="25" name="Text Placeholder 24">
            <a:extLst>
              <a:ext uri="{FF2B5EF4-FFF2-40B4-BE49-F238E27FC236}">
                <a16:creationId xmlns:a16="http://schemas.microsoft.com/office/drawing/2014/main" id="{5E2B8612-406F-48DB-9807-673B3077BC45}"/>
              </a:ext>
            </a:extLst>
          </p:cNvPr>
          <p:cNvSpPr>
            <a:spLocks noGrp="1"/>
          </p:cNvSpPr>
          <p:nvPr>
            <p:ph type="body" sz="quarter" idx="39"/>
          </p:nvPr>
        </p:nvSpPr>
        <p:spPr/>
        <p:txBody>
          <a:bodyPr/>
          <a:lstStyle/>
          <a:p>
            <a:r>
              <a:rPr lang="en-US" dirty="0"/>
              <a:t>Springfield, USA 99999</a:t>
            </a:r>
          </a:p>
        </p:txBody>
      </p:sp>
      <p:sp>
        <p:nvSpPr>
          <p:cNvPr id="26" name="Text Placeholder 25">
            <a:extLst>
              <a:ext uri="{FF2B5EF4-FFF2-40B4-BE49-F238E27FC236}">
                <a16:creationId xmlns:a16="http://schemas.microsoft.com/office/drawing/2014/main" id="{4ECF8F5E-1D40-49FA-A516-5D05A336DF7F}"/>
              </a:ext>
            </a:extLst>
          </p:cNvPr>
          <p:cNvSpPr>
            <a:spLocks noGrp="1"/>
          </p:cNvSpPr>
          <p:nvPr>
            <p:ph type="body" sz="quarter" idx="40"/>
          </p:nvPr>
        </p:nvSpPr>
        <p:spPr>
          <a:xfrm>
            <a:off x="3505200" y="4450628"/>
            <a:ext cx="2743200" cy="274320"/>
          </a:xfrm>
        </p:spPr>
        <p:txBody>
          <a:bodyPr>
            <a:normAutofit fontScale="92500" lnSpcReduction="10000"/>
          </a:bodyPr>
          <a:lstStyle/>
          <a:p>
            <a:r>
              <a:rPr lang="en-US" b="1" dirty="0"/>
              <a:t>Listing Price:</a:t>
            </a:r>
          </a:p>
        </p:txBody>
      </p:sp>
      <p:sp>
        <p:nvSpPr>
          <p:cNvPr id="27" name="Text Placeholder 26">
            <a:extLst>
              <a:ext uri="{FF2B5EF4-FFF2-40B4-BE49-F238E27FC236}">
                <a16:creationId xmlns:a16="http://schemas.microsoft.com/office/drawing/2014/main" id="{A269A675-85E5-46FC-A1B8-46B6D997BC53}"/>
              </a:ext>
            </a:extLst>
          </p:cNvPr>
          <p:cNvSpPr>
            <a:spLocks noGrp="1"/>
          </p:cNvSpPr>
          <p:nvPr>
            <p:ph type="body" sz="quarter" idx="41"/>
          </p:nvPr>
        </p:nvSpPr>
        <p:spPr/>
        <p:txBody>
          <a:bodyPr>
            <a:normAutofit lnSpcReduction="10000"/>
          </a:bodyPr>
          <a:lstStyle/>
          <a:p>
            <a:r>
              <a:rPr lang="en-US" dirty="0"/>
              <a:t>$235,000</a:t>
            </a:r>
          </a:p>
        </p:txBody>
      </p:sp>
      <p:sp>
        <p:nvSpPr>
          <p:cNvPr id="28" name="Text Placeholder 27">
            <a:extLst>
              <a:ext uri="{FF2B5EF4-FFF2-40B4-BE49-F238E27FC236}">
                <a16:creationId xmlns:a16="http://schemas.microsoft.com/office/drawing/2014/main" id="{0D257F35-E590-4F34-94D4-CAB4E5435491}"/>
              </a:ext>
            </a:extLst>
          </p:cNvPr>
          <p:cNvSpPr>
            <a:spLocks noGrp="1"/>
          </p:cNvSpPr>
          <p:nvPr>
            <p:ph type="body" sz="quarter" idx="42"/>
          </p:nvPr>
        </p:nvSpPr>
        <p:spPr>
          <a:xfrm>
            <a:off x="3505200" y="5060228"/>
            <a:ext cx="2743200" cy="274320"/>
          </a:xfrm>
        </p:spPr>
        <p:txBody>
          <a:bodyPr>
            <a:normAutofit fontScale="92500" lnSpcReduction="10000"/>
          </a:bodyPr>
          <a:lstStyle/>
          <a:p>
            <a:r>
              <a:rPr lang="en-US" b="1" dirty="0"/>
              <a:t>Days on Market:</a:t>
            </a:r>
          </a:p>
        </p:txBody>
      </p:sp>
      <p:pic>
        <p:nvPicPr>
          <p:cNvPr id="38" name="Picture Placeholder 37" descr="A picture containing tree, grass, outdoor, house&#10;&#10;Description automatically generated">
            <a:extLst>
              <a:ext uri="{FF2B5EF4-FFF2-40B4-BE49-F238E27FC236}">
                <a16:creationId xmlns:a16="http://schemas.microsoft.com/office/drawing/2014/main" id="{66D113AE-1584-481E-AFF9-0805D37CA229}"/>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rcRect l="5533" r="5533"/>
          <a:stretch>
            <a:fillRect/>
          </a:stretch>
        </p:blipFill>
        <p:spPr>
          <a:ln w="19050">
            <a:solidFill>
              <a:schemeClr val="bg2">
                <a:lumMod val="25000"/>
              </a:schemeClr>
            </a:solidFill>
          </a:ln>
        </p:spPr>
      </p:pic>
      <p:sp>
        <p:nvSpPr>
          <p:cNvPr id="30" name="Text Placeholder 29">
            <a:extLst>
              <a:ext uri="{FF2B5EF4-FFF2-40B4-BE49-F238E27FC236}">
                <a16:creationId xmlns:a16="http://schemas.microsoft.com/office/drawing/2014/main" id="{C8F566F7-0CB4-40A6-BBEB-09165C4D9684}"/>
              </a:ext>
            </a:extLst>
          </p:cNvPr>
          <p:cNvSpPr>
            <a:spLocks noGrp="1"/>
          </p:cNvSpPr>
          <p:nvPr>
            <p:ph type="body" sz="quarter" idx="44"/>
          </p:nvPr>
        </p:nvSpPr>
        <p:spPr/>
        <p:txBody>
          <a:bodyPr>
            <a:normAutofit lnSpcReduction="10000"/>
          </a:bodyPr>
          <a:lstStyle/>
          <a:p>
            <a:r>
              <a:rPr lang="en-US" dirty="0"/>
              <a:t>Median Listing Price:</a:t>
            </a:r>
          </a:p>
        </p:txBody>
      </p:sp>
      <p:sp>
        <p:nvSpPr>
          <p:cNvPr id="31" name="Text Placeholder 30">
            <a:extLst>
              <a:ext uri="{FF2B5EF4-FFF2-40B4-BE49-F238E27FC236}">
                <a16:creationId xmlns:a16="http://schemas.microsoft.com/office/drawing/2014/main" id="{FCD47B2F-606B-44D4-8F63-E834654476C0}"/>
              </a:ext>
            </a:extLst>
          </p:cNvPr>
          <p:cNvSpPr>
            <a:spLocks noGrp="1"/>
          </p:cNvSpPr>
          <p:nvPr>
            <p:ph type="body" sz="quarter" idx="45"/>
          </p:nvPr>
        </p:nvSpPr>
        <p:spPr>
          <a:xfrm>
            <a:off x="9930384" y="3276369"/>
            <a:ext cx="1627632" cy="242887"/>
          </a:xfrm>
        </p:spPr>
        <p:txBody>
          <a:bodyPr/>
          <a:lstStyle/>
          <a:p>
            <a:r>
              <a:rPr lang="en-US" sz="1400" dirty="0"/>
              <a:t>$235,000</a:t>
            </a:r>
          </a:p>
        </p:txBody>
      </p:sp>
      <p:sp>
        <p:nvSpPr>
          <p:cNvPr id="32" name="Text Placeholder 31">
            <a:extLst>
              <a:ext uri="{FF2B5EF4-FFF2-40B4-BE49-F238E27FC236}">
                <a16:creationId xmlns:a16="http://schemas.microsoft.com/office/drawing/2014/main" id="{9E562C95-5CED-42E2-9A33-00CB1FCA58FE}"/>
              </a:ext>
            </a:extLst>
          </p:cNvPr>
          <p:cNvSpPr>
            <a:spLocks noGrp="1"/>
          </p:cNvSpPr>
          <p:nvPr>
            <p:ph type="body" sz="quarter" idx="46"/>
          </p:nvPr>
        </p:nvSpPr>
        <p:spPr/>
        <p:txBody>
          <a:bodyPr>
            <a:normAutofit lnSpcReduction="10000"/>
          </a:bodyPr>
          <a:lstStyle/>
          <a:p>
            <a:r>
              <a:rPr lang="en-US" dirty="0"/>
              <a:t>Median Days on Market:</a:t>
            </a:r>
          </a:p>
        </p:txBody>
      </p:sp>
      <p:sp>
        <p:nvSpPr>
          <p:cNvPr id="33" name="Text Placeholder 32">
            <a:extLst>
              <a:ext uri="{FF2B5EF4-FFF2-40B4-BE49-F238E27FC236}">
                <a16:creationId xmlns:a16="http://schemas.microsoft.com/office/drawing/2014/main" id="{07E24B50-B03B-4B2B-B21F-D61DD174D4D4}"/>
              </a:ext>
            </a:extLst>
          </p:cNvPr>
          <p:cNvSpPr>
            <a:spLocks noGrp="1"/>
          </p:cNvSpPr>
          <p:nvPr>
            <p:ph type="body" sz="quarter" idx="47"/>
          </p:nvPr>
        </p:nvSpPr>
        <p:spPr>
          <a:xfrm>
            <a:off x="9930384" y="4312689"/>
            <a:ext cx="1627632" cy="242887"/>
          </a:xfrm>
        </p:spPr>
        <p:txBody>
          <a:bodyPr/>
          <a:lstStyle/>
          <a:p>
            <a:r>
              <a:rPr lang="en-US" sz="1400" dirty="0"/>
              <a:t>36</a:t>
            </a:r>
          </a:p>
        </p:txBody>
      </p:sp>
      <p:pic>
        <p:nvPicPr>
          <p:cNvPr id="37" name="Picture Placeholder 7">
            <a:extLst>
              <a:ext uri="{FF2B5EF4-FFF2-40B4-BE49-F238E27FC236}">
                <a16:creationId xmlns:a16="http://schemas.microsoft.com/office/drawing/2014/main" id="{DD0540B7-27DB-4E79-A291-9F76EE2B9B04}"/>
              </a:ext>
            </a:extLst>
          </p:cNvPr>
          <p:cNvPicPr>
            <a:picLocks noChangeAspect="1"/>
          </p:cNvPicPr>
          <p:nvPr/>
        </p:nvPicPr>
        <p:blipFill rotWithShape="1">
          <a:blip r:embed="rId6">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2843464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0E6F-91DB-45FD-A4F2-921D7A10595A}"/>
              </a:ext>
            </a:extLst>
          </p:cNvPr>
          <p:cNvSpPr>
            <a:spLocks noGrp="1"/>
          </p:cNvSpPr>
          <p:nvPr>
            <p:ph type="title"/>
          </p:nvPr>
        </p:nvSpPr>
        <p:spPr/>
        <p:txBody>
          <a:bodyPr/>
          <a:lstStyle/>
          <a:p>
            <a:r>
              <a:rPr lang="en-US" dirty="0"/>
              <a:t>Pricing Strategy</a:t>
            </a:r>
          </a:p>
        </p:txBody>
      </p:sp>
      <p:sp>
        <p:nvSpPr>
          <p:cNvPr id="3" name="Text Placeholder 2">
            <a:extLst>
              <a:ext uri="{FF2B5EF4-FFF2-40B4-BE49-F238E27FC236}">
                <a16:creationId xmlns:a16="http://schemas.microsoft.com/office/drawing/2014/main" id="{DEC971ED-14B1-4555-8E9F-1FF7978FA2D3}"/>
              </a:ext>
            </a:extLst>
          </p:cNvPr>
          <p:cNvSpPr>
            <a:spLocks noGrp="1"/>
          </p:cNvSpPr>
          <p:nvPr>
            <p:ph type="body" sz="quarter" idx="20"/>
          </p:nvPr>
        </p:nvSpPr>
        <p:spPr/>
        <p:txBody>
          <a:bodyPr>
            <a:noAutofit/>
          </a:bodyPr>
          <a:lstStyle/>
          <a:p>
            <a:r>
              <a:rPr lang="en-US" sz="1600" dirty="0"/>
              <a:t>In order to get the most value for your home and sell it with by the sell date you’ve chosen, we must price your home correctly.</a:t>
            </a:r>
          </a:p>
        </p:txBody>
      </p:sp>
      <p:sp>
        <p:nvSpPr>
          <p:cNvPr id="6" name="Text Placeholder 5">
            <a:extLst>
              <a:ext uri="{FF2B5EF4-FFF2-40B4-BE49-F238E27FC236}">
                <a16:creationId xmlns:a16="http://schemas.microsoft.com/office/drawing/2014/main" id="{88DF012E-9DBD-4A78-BAD0-27F3C6A4953F}"/>
              </a:ext>
            </a:extLst>
          </p:cNvPr>
          <p:cNvSpPr>
            <a:spLocks noGrp="1"/>
          </p:cNvSpPr>
          <p:nvPr>
            <p:ph type="body" sz="quarter" idx="23"/>
          </p:nvPr>
        </p:nvSpPr>
        <p:spPr/>
        <p:txBody>
          <a:bodyPr>
            <a:noAutofit/>
          </a:bodyPr>
          <a:lstStyle/>
          <a:p>
            <a:r>
              <a:rPr lang="en-US" sz="1800" dirty="0">
                <a:solidFill>
                  <a:schemeClr val="bg2">
                    <a:lumMod val="25000"/>
                  </a:schemeClr>
                </a:solidFill>
              </a:rPr>
              <a:t>If your home is priced too high:</a:t>
            </a:r>
          </a:p>
          <a:p>
            <a:pPr marL="457200" indent="-223838">
              <a:spcBef>
                <a:spcPts val="600"/>
              </a:spcBef>
              <a:buFont typeface="Arial" panose="020B0604020202020204" pitchFamily="34" charset="0"/>
              <a:buChar char="•"/>
            </a:pPr>
            <a:r>
              <a:rPr lang="en-US" sz="1400" dirty="0">
                <a:solidFill>
                  <a:schemeClr val="bg2">
                    <a:lumMod val="25000"/>
                  </a:schemeClr>
                </a:solidFill>
              </a:rPr>
              <a:t>We could lose potential buyers (get less buyers).</a:t>
            </a:r>
          </a:p>
          <a:p>
            <a:pPr marL="457200" indent="-223838">
              <a:spcBef>
                <a:spcPts val="600"/>
              </a:spcBef>
              <a:buFont typeface="Arial" panose="020B0604020202020204" pitchFamily="34" charset="0"/>
              <a:buChar char="•"/>
            </a:pPr>
            <a:r>
              <a:rPr lang="en-US" sz="1400" dirty="0">
                <a:solidFill>
                  <a:schemeClr val="bg2">
                    <a:lumMod val="25000"/>
                  </a:schemeClr>
                </a:solidFill>
              </a:rPr>
              <a:t>We could get little to no inquires for showing or low engagement on marketing campaigns.</a:t>
            </a:r>
          </a:p>
          <a:p>
            <a:pPr marL="457200" indent="-223838">
              <a:spcBef>
                <a:spcPts val="600"/>
              </a:spcBef>
              <a:buFont typeface="Arial" panose="020B0604020202020204" pitchFamily="34" charset="0"/>
              <a:buChar char="•"/>
            </a:pPr>
            <a:r>
              <a:rPr lang="en-US" sz="1400" dirty="0">
                <a:solidFill>
                  <a:schemeClr val="bg2">
                    <a:lumMod val="25000"/>
                  </a:schemeClr>
                </a:solidFill>
              </a:rPr>
              <a:t>We could experience traffic and engagement but no offers.</a:t>
            </a:r>
          </a:p>
          <a:p>
            <a:pPr marL="457200" indent="-223838">
              <a:spcBef>
                <a:spcPts val="600"/>
              </a:spcBef>
              <a:buFont typeface="Arial" panose="020B0604020202020204" pitchFamily="34" charset="0"/>
              <a:buChar char="•"/>
            </a:pPr>
            <a:r>
              <a:rPr lang="en-US" sz="1400" dirty="0">
                <a:solidFill>
                  <a:schemeClr val="bg2">
                    <a:lumMod val="25000"/>
                  </a:schemeClr>
                </a:solidFill>
              </a:rPr>
              <a:t>We could receive many lowball offers.</a:t>
            </a:r>
          </a:p>
          <a:p>
            <a:pPr marL="457200" indent="-223838">
              <a:spcBef>
                <a:spcPts val="600"/>
              </a:spcBef>
              <a:buFont typeface="Arial" panose="020B0604020202020204" pitchFamily="34" charset="0"/>
              <a:buChar char="•"/>
            </a:pPr>
            <a:r>
              <a:rPr lang="en-US" sz="1400" dirty="0">
                <a:solidFill>
                  <a:schemeClr val="bg2">
                    <a:lumMod val="25000"/>
                  </a:schemeClr>
                </a:solidFill>
              </a:rPr>
              <a:t>The number of Days on Market could increase (missing your desired sell date)</a:t>
            </a:r>
          </a:p>
          <a:p>
            <a:pPr>
              <a:spcBef>
                <a:spcPts val="1200"/>
              </a:spcBef>
            </a:pPr>
            <a:r>
              <a:rPr lang="en-US" sz="1800" dirty="0">
                <a:solidFill>
                  <a:schemeClr val="bg2">
                    <a:lumMod val="25000"/>
                  </a:schemeClr>
                </a:solidFill>
              </a:rPr>
              <a:t>If your home is priced too low:</a:t>
            </a:r>
          </a:p>
          <a:p>
            <a:pPr marL="457200" indent="-223838">
              <a:spcBef>
                <a:spcPts val="600"/>
              </a:spcBef>
              <a:buFont typeface="Arial" panose="020B0604020202020204" pitchFamily="34" charset="0"/>
              <a:buChar char="•"/>
            </a:pPr>
            <a:r>
              <a:rPr lang="en-US" sz="1400" dirty="0">
                <a:solidFill>
                  <a:schemeClr val="bg2">
                    <a:lumMod val="25000"/>
                  </a:schemeClr>
                </a:solidFill>
              </a:rPr>
              <a:t>We might not get the most value for your home (lose value).</a:t>
            </a:r>
          </a:p>
          <a:p>
            <a:pPr marL="457200" indent="-223838">
              <a:spcBef>
                <a:spcPts val="600"/>
              </a:spcBef>
              <a:buFont typeface="Arial" panose="020B0604020202020204" pitchFamily="34" charset="0"/>
              <a:buChar char="•"/>
            </a:pPr>
            <a:r>
              <a:rPr lang="en-US" sz="1400" dirty="0">
                <a:solidFill>
                  <a:schemeClr val="bg2">
                    <a:lumMod val="25000"/>
                  </a:schemeClr>
                </a:solidFill>
              </a:rPr>
              <a:t>We could start a bidding war or an auction-styled process.</a:t>
            </a:r>
          </a:p>
          <a:p>
            <a:pPr marL="457200" indent="-223838">
              <a:spcBef>
                <a:spcPts val="600"/>
              </a:spcBef>
              <a:buFont typeface="Arial" panose="020B0604020202020204" pitchFamily="34" charset="0"/>
              <a:buChar char="•"/>
            </a:pPr>
            <a:r>
              <a:rPr lang="en-US" sz="1400" dirty="0">
                <a:solidFill>
                  <a:schemeClr val="bg2">
                    <a:lumMod val="25000"/>
                  </a:schemeClr>
                </a:solidFill>
              </a:rPr>
              <a:t>The number of Days on Market could increase (missing your desired sell date)</a:t>
            </a:r>
          </a:p>
          <a:p>
            <a:endParaRPr lang="en-US" sz="1800" dirty="0"/>
          </a:p>
        </p:txBody>
      </p:sp>
      <p:sp>
        <p:nvSpPr>
          <p:cNvPr id="8" name="Rectangle 7">
            <a:extLst>
              <a:ext uri="{FF2B5EF4-FFF2-40B4-BE49-F238E27FC236}">
                <a16:creationId xmlns:a16="http://schemas.microsoft.com/office/drawing/2014/main" id="{0D6E6F81-6F6E-4C59-BAA8-11F1C1E34976}"/>
              </a:ext>
            </a:extLst>
          </p:cNvPr>
          <p:cNvSpPr/>
          <p:nvPr/>
        </p:nvSpPr>
        <p:spPr>
          <a:xfrm>
            <a:off x="609600" y="2214880"/>
            <a:ext cx="2171700" cy="2286000"/>
          </a:xfrm>
          <a:prstGeom prst="rect">
            <a:avLst/>
          </a:pr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Buyer’s Desired Price Range</a:t>
            </a:r>
          </a:p>
        </p:txBody>
      </p:sp>
      <p:sp>
        <p:nvSpPr>
          <p:cNvPr id="9" name="Rectangle 8">
            <a:extLst>
              <a:ext uri="{FF2B5EF4-FFF2-40B4-BE49-F238E27FC236}">
                <a16:creationId xmlns:a16="http://schemas.microsoft.com/office/drawing/2014/main" id="{01EED77C-FA96-4591-B9EE-82331532AFC6}"/>
              </a:ext>
            </a:extLst>
          </p:cNvPr>
          <p:cNvSpPr/>
          <p:nvPr/>
        </p:nvSpPr>
        <p:spPr>
          <a:xfrm>
            <a:off x="609600" y="3886200"/>
            <a:ext cx="2171700" cy="2286000"/>
          </a:xfrm>
          <a:prstGeom prst="rect">
            <a:avLst/>
          </a:prstGeom>
          <a:solidFill>
            <a:schemeClr val="bg1">
              <a:alpha val="50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The Seller’s Desired Price Range</a:t>
            </a:r>
          </a:p>
        </p:txBody>
      </p:sp>
      <p:sp>
        <p:nvSpPr>
          <p:cNvPr id="10" name="TextBox 9">
            <a:extLst>
              <a:ext uri="{FF2B5EF4-FFF2-40B4-BE49-F238E27FC236}">
                <a16:creationId xmlns:a16="http://schemas.microsoft.com/office/drawing/2014/main" id="{77292A83-877B-446E-AC22-F89A15AE6A3E}"/>
              </a:ext>
            </a:extLst>
          </p:cNvPr>
          <p:cNvSpPr txBox="1"/>
          <p:nvPr/>
        </p:nvSpPr>
        <p:spPr>
          <a:xfrm>
            <a:off x="717550" y="4025900"/>
            <a:ext cx="1955800" cy="369332"/>
          </a:xfrm>
          <a:prstGeom prst="rect">
            <a:avLst/>
          </a:prstGeom>
          <a:noFill/>
        </p:spPr>
        <p:txBody>
          <a:bodyPr wrap="square" rtlCol="0" anchor="ctr">
            <a:spAutoFit/>
          </a:bodyPr>
          <a:lstStyle/>
          <a:p>
            <a:pPr algn="ctr"/>
            <a:r>
              <a:rPr lang="en-US" dirty="0"/>
              <a:t>The Sweet Spot</a:t>
            </a:r>
          </a:p>
        </p:txBody>
      </p:sp>
      <p:pic>
        <p:nvPicPr>
          <p:cNvPr id="12" name="Picture Placeholder 7">
            <a:extLst>
              <a:ext uri="{FF2B5EF4-FFF2-40B4-BE49-F238E27FC236}">
                <a16:creationId xmlns:a16="http://schemas.microsoft.com/office/drawing/2014/main" id="{80578A34-5C60-453C-8A9A-53602AD4E745}"/>
              </a:ext>
            </a:extLst>
          </p:cNvPr>
          <p:cNvPicPr>
            <a:picLocks noChangeAspect="1"/>
          </p:cNvPicPr>
          <p:nvPr/>
        </p:nvPicPr>
        <p:blipFill rotWithShape="1">
          <a:blip r:embed="rId3">
            <a:extLst>
              <a:ext uri="{28A0092B-C50C-407E-A947-70E740481C1C}">
                <a14:useLocalDpi xmlns:a14="http://schemas.microsoft.com/office/drawing/2010/main" val="0"/>
              </a:ext>
            </a:extLst>
          </a:blip>
          <a:srcRect t="-49844" b="-49844"/>
          <a:stretch/>
        </p:blipFill>
        <p:spPr>
          <a:xfrm>
            <a:off x="10126663" y="685800"/>
            <a:ext cx="1235075" cy="914400"/>
          </a:xfrm>
          <a:prstGeom prst="rect">
            <a:avLst/>
          </a:prstGeom>
        </p:spPr>
      </p:pic>
    </p:spTree>
    <p:extLst>
      <p:ext uri="{BB962C8B-B14F-4D97-AF65-F5344CB8AC3E}">
        <p14:creationId xmlns:p14="http://schemas.microsoft.com/office/powerpoint/2010/main" val="1349501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2679</TotalTime>
  <Words>3107</Words>
  <Application>Microsoft Office PowerPoint</Application>
  <PresentationFormat>Widescreen</PresentationFormat>
  <Paragraphs>454</Paragraphs>
  <Slides>18</Slides>
  <Notes>18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18</vt:i4>
      </vt:variant>
    </vt:vector>
  </HeadingPairs>
  <TitlesOfParts>
    <vt:vector size="24" baseType="lpstr">
      <vt:lpstr>Arial</vt:lpstr>
      <vt:lpstr>Calibri</vt:lpstr>
      <vt:lpstr>Calibri Light</vt:lpstr>
      <vt:lpstr>Office Theme</vt:lpstr>
      <vt:lpstr>Custom Design</vt:lpstr>
      <vt:lpstr>1_Office Theme</vt:lpstr>
      <vt:lpstr>Listing Presentation</vt:lpstr>
      <vt:lpstr>About Me</vt:lpstr>
      <vt:lpstr>My Experience</vt:lpstr>
      <vt:lpstr>My Recent Home Sales</vt:lpstr>
      <vt:lpstr>My Recent Testimonials</vt:lpstr>
      <vt:lpstr>The Home Selling Process</vt:lpstr>
      <vt:lpstr>Recent Home Sales in [NEIGHBORHOOD]</vt:lpstr>
      <vt:lpstr>Active Home Sales in [NEIGHBORHOOD]</vt:lpstr>
      <vt:lpstr>Pricing Strategy</vt:lpstr>
      <vt:lpstr>Listing Price Proposal</vt:lpstr>
      <vt:lpstr>Marketing Strategy – Overview</vt:lpstr>
      <vt:lpstr>Marketing Sample #1 – Websites</vt:lpstr>
      <vt:lpstr>Marketing Sample #2 – Social Media</vt:lpstr>
      <vt:lpstr>Marketing Sample #3 – Email</vt:lpstr>
      <vt:lpstr>Marketing Sample #4 – Print</vt:lpstr>
      <vt:lpstr>Why You Should Work with Me</vt:lpstr>
      <vt:lpstr>Our 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Lim</dc:creator>
  <cp:lastModifiedBy>Brian Lim</cp:lastModifiedBy>
  <cp:revision>96</cp:revision>
  <dcterms:created xsi:type="dcterms:W3CDTF">2021-03-01T18:58:36Z</dcterms:created>
  <dcterms:modified xsi:type="dcterms:W3CDTF">2021-03-03T18:44:44Z</dcterms:modified>
</cp:coreProperties>
</file>