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77" r:id="rId8"/>
    <p:sldId id="263" r:id="rId9"/>
    <p:sldId id="264" r:id="rId10"/>
    <p:sldId id="265" r:id="rId11"/>
    <p:sldId id="266" r:id="rId12"/>
    <p:sldId id="267" r:id="rId13"/>
    <p:sldId id="268" r:id="rId14"/>
    <p:sldId id="269" r:id="rId15"/>
    <p:sldId id="276" r:id="rId16"/>
    <p:sldId id="271" r:id="rId17"/>
    <p:sldId id="272" r:id="rId18"/>
    <p:sldId id="273" r:id="rId19"/>
    <p:sldId id="274" r:id="rId20"/>
    <p:sldId id="275" r:id="rId21"/>
    <p:sldId id="278" r:id="rId22"/>
    <p:sldId id="27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E800"/>
    <a:srgbClr val="F8F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22" autoAdjust="0"/>
    <p:restoredTop sz="94660"/>
  </p:normalViewPr>
  <p:slideViewPr>
    <p:cSldViewPr snapToGrid="0">
      <p:cViewPr varScale="1">
        <p:scale>
          <a:sx n="60" d="100"/>
          <a:sy n="60" d="100"/>
        </p:scale>
        <p:origin x="92"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113E0-D135-4A46-9AF9-1B3DF0BAFD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52B8DE-AA59-45B0-A3CF-3ACD43B27D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229195-009F-4771-BFBC-0435B3AFECA0}"/>
              </a:ext>
            </a:extLst>
          </p:cNvPr>
          <p:cNvSpPr>
            <a:spLocks noGrp="1"/>
          </p:cNvSpPr>
          <p:nvPr>
            <p:ph type="dt" sz="half" idx="10"/>
          </p:nvPr>
        </p:nvSpPr>
        <p:spPr/>
        <p:txBody>
          <a:bodyPr/>
          <a:lstStyle/>
          <a:p>
            <a:fld id="{9A2848B5-3653-4671-A13A-993CC0CD0812}" type="datetimeFigureOut">
              <a:rPr lang="en-US" smtClean="0"/>
              <a:t>7/17/2019</a:t>
            </a:fld>
            <a:endParaRPr lang="en-US"/>
          </a:p>
        </p:txBody>
      </p:sp>
      <p:sp>
        <p:nvSpPr>
          <p:cNvPr id="5" name="Footer Placeholder 4">
            <a:extLst>
              <a:ext uri="{FF2B5EF4-FFF2-40B4-BE49-F238E27FC236}">
                <a16:creationId xmlns:a16="http://schemas.microsoft.com/office/drawing/2014/main" id="{746E1601-E32A-4A7B-982F-DB26D172B3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307470-2AB0-4FC8-BF1D-20749BFED6C8}"/>
              </a:ext>
            </a:extLst>
          </p:cNvPr>
          <p:cNvSpPr>
            <a:spLocks noGrp="1"/>
          </p:cNvSpPr>
          <p:nvPr>
            <p:ph type="sldNum" sz="quarter" idx="12"/>
          </p:nvPr>
        </p:nvSpPr>
        <p:spPr/>
        <p:txBody>
          <a:bodyPr/>
          <a:lstStyle/>
          <a:p>
            <a:fld id="{4ED45E47-5D69-4D68-95D3-7B797DA11626}" type="slidenum">
              <a:rPr lang="en-US" smtClean="0"/>
              <a:t>‹#›</a:t>
            </a:fld>
            <a:endParaRPr lang="en-US"/>
          </a:p>
        </p:txBody>
      </p:sp>
    </p:spTree>
    <p:extLst>
      <p:ext uri="{BB962C8B-B14F-4D97-AF65-F5344CB8AC3E}">
        <p14:creationId xmlns:p14="http://schemas.microsoft.com/office/powerpoint/2010/main" val="2920323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062FA-BA62-48B1-92C5-6626DB1A02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822767-9ECD-4A5E-8BDE-AF4794ADDD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9EAE91-91FF-4A19-9A6C-782354CF661F}"/>
              </a:ext>
            </a:extLst>
          </p:cNvPr>
          <p:cNvSpPr>
            <a:spLocks noGrp="1"/>
          </p:cNvSpPr>
          <p:nvPr>
            <p:ph type="dt" sz="half" idx="10"/>
          </p:nvPr>
        </p:nvSpPr>
        <p:spPr/>
        <p:txBody>
          <a:bodyPr/>
          <a:lstStyle/>
          <a:p>
            <a:fld id="{9A2848B5-3653-4671-A13A-993CC0CD0812}" type="datetimeFigureOut">
              <a:rPr lang="en-US" smtClean="0"/>
              <a:t>7/17/2019</a:t>
            </a:fld>
            <a:endParaRPr lang="en-US"/>
          </a:p>
        </p:txBody>
      </p:sp>
      <p:sp>
        <p:nvSpPr>
          <p:cNvPr id="5" name="Footer Placeholder 4">
            <a:extLst>
              <a:ext uri="{FF2B5EF4-FFF2-40B4-BE49-F238E27FC236}">
                <a16:creationId xmlns:a16="http://schemas.microsoft.com/office/drawing/2014/main" id="{ED3DE4FE-6206-4749-90DD-BAF30856B8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F27FEA-1D8A-4FB4-83FF-7B043AA91513}"/>
              </a:ext>
            </a:extLst>
          </p:cNvPr>
          <p:cNvSpPr>
            <a:spLocks noGrp="1"/>
          </p:cNvSpPr>
          <p:nvPr>
            <p:ph type="sldNum" sz="quarter" idx="12"/>
          </p:nvPr>
        </p:nvSpPr>
        <p:spPr/>
        <p:txBody>
          <a:bodyPr/>
          <a:lstStyle/>
          <a:p>
            <a:fld id="{4ED45E47-5D69-4D68-95D3-7B797DA11626}" type="slidenum">
              <a:rPr lang="en-US" smtClean="0"/>
              <a:t>‹#›</a:t>
            </a:fld>
            <a:endParaRPr lang="en-US"/>
          </a:p>
        </p:txBody>
      </p:sp>
    </p:spTree>
    <p:extLst>
      <p:ext uri="{BB962C8B-B14F-4D97-AF65-F5344CB8AC3E}">
        <p14:creationId xmlns:p14="http://schemas.microsoft.com/office/powerpoint/2010/main" val="1701956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C4AFED-8195-43C9-A06A-2840709872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08D0C6-DE2A-4020-8704-14A6E3C427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3BA439-741D-4125-BA69-0DB901D43854}"/>
              </a:ext>
            </a:extLst>
          </p:cNvPr>
          <p:cNvSpPr>
            <a:spLocks noGrp="1"/>
          </p:cNvSpPr>
          <p:nvPr>
            <p:ph type="dt" sz="half" idx="10"/>
          </p:nvPr>
        </p:nvSpPr>
        <p:spPr/>
        <p:txBody>
          <a:bodyPr/>
          <a:lstStyle/>
          <a:p>
            <a:fld id="{9A2848B5-3653-4671-A13A-993CC0CD0812}" type="datetimeFigureOut">
              <a:rPr lang="en-US" smtClean="0"/>
              <a:t>7/17/2019</a:t>
            </a:fld>
            <a:endParaRPr lang="en-US"/>
          </a:p>
        </p:txBody>
      </p:sp>
      <p:sp>
        <p:nvSpPr>
          <p:cNvPr id="5" name="Footer Placeholder 4">
            <a:extLst>
              <a:ext uri="{FF2B5EF4-FFF2-40B4-BE49-F238E27FC236}">
                <a16:creationId xmlns:a16="http://schemas.microsoft.com/office/drawing/2014/main" id="{FA70C8BD-ADDA-4C35-ACEB-FA81DF4A81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34ADB9-AE10-46CF-8F4B-0CDC1EECD07A}"/>
              </a:ext>
            </a:extLst>
          </p:cNvPr>
          <p:cNvSpPr>
            <a:spLocks noGrp="1"/>
          </p:cNvSpPr>
          <p:nvPr>
            <p:ph type="sldNum" sz="quarter" idx="12"/>
          </p:nvPr>
        </p:nvSpPr>
        <p:spPr/>
        <p:txBody>
          <a:bodyPr/>
          <a:lstStyle/>
          <a:p>
            <a:fld id="{4ED45E47-5D69-4D68-95D3-7B797DA11626}" type="slidenum">
              <a:rPr lang="en-US" smtClean="0"/>
              <a:t>‹#›</a:t>
            </a:fld>
            <a:endParaRPr lang="en-US"/>
          </a:p>
        </p:txBody>
      </p:sp>
    </p:spTree>
    <p:extLst>
      <p:ext uri="{BB962C8B-B14F-4D97-AF65-F5344CB8AC3E}">
        <p14:creationId xmlns:p14="http://schemas.microsoft.com/office/powerpoint/2010/main" val="2873116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9364-8B61-4AE0-A4F6-D928F3CDF0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ACE4A0-9F62-427E-9454-A41E441E22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FA09EF-5128-4C4F-AAA8-B27CE0F03AFB}"/>
              </a:ext>
            </a:extLst>
          </p:cNvPr>
          <p:cNvSpPr>
            <a:spLocks noGrp="1"/>
          </p:cNvSpPr>
          <p:nvPr>
            <p:ph type="dt" sz="half" idx="10"/>
          </p:nvPr>
        </p:nvSpPr>
        <p:spPr/>
        <p:txBody>
          <a:bodyPr/>
          <a:lstStyle/>
          <a:p>
            <a:fld id="{9A2848B5-3653-4671-A13A-993CC0CD0812}" type="datetimeFigureOut">
              <a:rPr lang="en-US" smtClean="0"/>
              <a:t>7/17/2019</a:t>
            </a:fld>
            <a:endParaRPr lang="en-US"/>
          </a:p>
        </p:txBody>
      </p:sp>
      <p:sp>
        <p:nvSpPr>
          <p:cNvPr id="5" name="Footer Placeholder 4">
            <a:extLst>
              <a:ext uri="{FF2B5EF4-FFF2-40B4-BE49-F238E27FC236}">
                <a16:creationId xmlns:a16="http://schemas.microsoft.com/office/drawing/2014/main" id="{B3C9A8B4-26AE-4CFF-8592-F36C25BEED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D3F943-8A68-4DF2-96B1-F3823E060C7F}"/>
              </a:ext>
            </a:extLst>
          </p:cNvPr>
          <p:cNvSpPr>
            <a:spLocks noGrp="1"/>
          </p:cNvSpPr>
          <p:nvPr>
            <p:ph type="sldNum" sz="quarter" idx="12"/>
          </p:nvPr>
        </p:nvSpPr>
        <p:spPr/>
        <p:txBody>
          <a:bodyPr/>
          <a:lstStyle/>
          <a:p>
            <a:fld id="{4ED45E47-5D69-4D68-95D3-7B797DA11626}" type="slidenum">
              <a:rPr lang="en-US" smtClean="0"/>
              <a:t>‹#›</a:t>
            </a:fld>
            <a:endParaRPr lang="en-US"/>
          </a:p>
        </p:txBody>
      </p:sp>
    </p:spTree>
    <p:extLst>
      <p:ext uri="{BB962C8B-B14F-4D97-AF65-F5344CB8AC3E}">
        <p14:creationId xmlns:p14="http://schemas.microsoft.com/office/powerpoint/2010/main" val="1188644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49908-2E88-4738-93B9-B8CC012E33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763407-E326-49F8-AD10-48DCCE4BD8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18F6D2-AE0E-4965-B1BF-F8DE304272CF}"/>
              </a:ext>
            </a:extLst>
          </p:cNvPr>
          <p:cNvSpPr>
            <a:spLocks noGrp="1"/>
          </p:cNvSpPr>
          <p:nvPr>
            <p:ph type="dt" sz="half" idx="10"/>
          </p:nvPr>
        </p:nvSpPr>
        <p:spPr/>
        <p:txBody>
          <a:bodyPr/>
          <a:lstStyle/>
          <a:p>
            <a:fld id="{9A2848B5-3653-4671-A13A-993CC0CD0812}" type="datetimeFigureOut">
              <a:rPr lang="en-US" smtClean="0"/>
              <a:t>7/17/2019</a:t>
            </a:fld>
            <a:endParaRPr lang="en-US"/>
          </a:p>
        </p:txBody>
      </p:sp>
      <p:sp>
        <p:nvSpPr>
          <p:cNvPr id="5" name="Footer Placeholder 4">
            <a:extLst>
              <a:ext uri="{FF2B5EF4-FFF2-40B4-BE49-F238E27FC236}">
                <a16:creationId xmlns:a16="http://schemas.microsoft.com/office/drawing/2014/main" id="{679A3604-7002-4550-8602-C7A92B5FCB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22B7E-90BF-45B9-923A-6C250DA8DAC1}"/>
              </a:ext>
            </a:extLst>
          </p:cNvPr>
          <p:cNvSpPr>
            <a:spLocks noGrp="1"/>
          </p:cNvSpPr>
          <p:nvPr>
            <p:ph type="sldNum" sz="quarter" idx="12"/>
          </p:nvPr>
        </p:nvSpPr>
        <p:spPr/>
        <p:txBody>
          <a:bodyPr/>
          <a:lstStyle/>
          <a:p>
            <a:fld id="{4ED45E47-5D69-4D68-95D3-7B797DA11626}" type="slidenum">
              <a:rPr lang="en-US" smtClean="0"/>
              <a:t>‹#›</a:t>
            </a:fld>
            <a:endParaRPr lang="en-US"/>
          </a:p>
        </p:txBody>
      </p:sp>
    </p:spTree>
    <p:extLst>
      <p:ext uri="{BB962C8B-B14F-4D97-AF65-F5344CB8AC3E}">
        <p14:creationId xmlns:p14="http://schemas.microsoft.com/office/powerpoint/2010/main" val="2012448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92596-DA04-49C9-8C34-B78851A5BE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D6D049-B4F3-467B-AE63-8DFDD9D3F8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168281-AF08-4B83-A83D-654A1F7431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7CE561-F784-4782-973E-897A85839FAD}"/>
              </a:ext>
            </a:extLst>
          </p:cNvPr>
          <p:cNvSpPr>
            <a:spLocks noGrp="1"/>
          </p:cNvSpPr>
          <p:nvPr>
            <p:ph type="dt" sz="half" idx="10"/>
          </p:nvPr>
        </p:nvSpPr>
        <p:spPr/>
        <p:txBody>
          <a:bodyPr/>
          <a:lstStyle/>
          <a:p>
            <a:fld id="{9A2848B5-3653-4671-A13A-993CC0CD0812}" type="datetimeFigureOut">
              <a:rPr lang="en-US" smtClean="0"/>
              <a:t>7/17/2019</a:t>
            </a:fld>
            <a:endParaRPr lang="en-US"/>
          </a:p>
        </p:txBody>
      </p:sp>
      <p:sp>
        <p:nvSpPr>
          <p:cNvPr id="6" name="Footer Placeholder 5">
            <a:extLst>
              <a:ext uri="{FF2B5EF4-FFF2-40B4-BE49-F238E27FC236}">
                <a16:creationId xmlns:a16="http://schemas.microsoft.com/office/drawing/2014/main" id="{AD8252B2-A178-4A1C-BF35-5561401E47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A9E7D2-F6A6-4606-8BEC-490D5D513417}"/>
              </a:ext>
            </a:extLst>
          </p:cNvPr>
          <p:cNvSpPr>
            <a:spLocks noGrp="1"/>
          </p:cNvSpPr>
          <p:nvPr>
            <p:ph type="sldNum" sz="quarter" idx="12"/>
          </p:nvPr>
        </p:nvSpPr>
        <p:spPr/>
        <p:txBody>
          <a:bodyPr/>
          <a:lstStyle/>
          <a:p>
            <a:fld id="{4ED45E47-5D69-4D68-95D3-7B797DA11626}" type="slidenum">
              <a:rPr lang="en-US" smtClean="0"/>
              <a:t>‹#›</a:t>
            </a:fld>
            <a:endParaRPr lang="en-US"/>
          </a:p>
        </p:txBody>
      </p:sp>
    </p:spTree>
    <p:extLst>
      <p:ext uri="{BB962C8B-B14F-4D97-AF65-F5344CB8AC3E}">
        <p14:creationId xmlns:p14="http://schemas.microsoft.com/office/powerpoint/2010/main" val="2089661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C1CCB-06BC-4D45-8170-8C028A64E4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3ECFD2-34B0-486D-80F0-39BB60361D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693213-C09A-4A08-9272-6835614987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C80598-8AAC-4B12-B9A0-7FC626FE56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F1B365-4428-4880-A221-4C5E6FF5E6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E3D061-AD7A-4344-9ACA-8B21F48EAD15}"/>
              </a:ext>
            </a:extLst>
          </p:cNvPr>
          <p:cNvSpPr>
            <a:spLocks noGrp="1"/>
          </p:cNvSpPr>
          <p:nvPr>
            <p:ph type="dt" sz="half" idx="10"/>
          </p:nvPr>
        </p:nvSpPr>
        <p:spPr/>
        <p:txBody>
          <a:bodyPr/>
          <a:lstStyle/>
          <a:p>
            <a:fld id="{9A2848B5-3653-4671-A13A-993CC0CD0812}" type="datetimeFigureOut">
              <a:rPr lang="en-US" smtClean="0"/>
              <a:t>7/17/2019</a:t>
            </a:fld>
            <a:endParaRPr lang="en-US"/>
          </a:p>
        </p:txBody>
      </p:sp>
      <p:sp>
        <p:nvSpPr>
          <p:cNvPr id="8" name="Footer Placeholder 7">
            <a:extLst>
              <a:ext uri="{FF2B5EF4-FFF2-40B4-BE49-F238E27FC236}">
                <a16:creationId xmlns:a16="http://schemas.microsoft.com/office/drawing/2014/main" id="{F6CC000D-85CA-436D-B62B-54B29AFBC4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F576B1-5ABD-46B2-91B6-D5491532ECC2}"/>
              </a:ext>
            </a:extLst>
          </p:cNvPr>
          <p:cNvSpPr>
            <a:spLocks noGrp="1"/>
          </p:cNvSpPr>
          <p:nvPr>
            <p:ph type="sldNum" sz="quarter" idx="12"/>
          </p:nvPr>
        </p:nvSpPr>
        <p:spPr/>
        <p:txBody>
          <a:bodyPr/>
          <a:lstStyle/>
          <a:p>
            <a:fld id="{4ED45E47-5D69-4D68-95D3-7B797DA11626}" type="slidenum">
              <a:rPr lang="en-US" smtClean="0"/>
              <a:t>‹#›</a:t>
            </a:fld>
            <a:endParaRPr lang="en-US"/>
          </a:p>
        </p:txBody>
      </p:sp>
    </p:spTree>
    <p:extLst>
      <p:ext uri="{BB962C8B-B14F-4D97-AF65-F5344CB8AC3E}">
        <p14:creationId xmlns:p14="http://schemas.microsoft.com/office/powerpoint/2010/main" val="2573899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F0D45-AFDB-4B94-8A33-A0FE95ACFC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3895EB-D011-4AFB-A637-DFD471B55305}"/>
              </a:ext>
            </a:extLst>
          </p:cNvPr>
          <p:cNvSpPr>
            <a:spLocks noGrp="1"/>
          </p:cNvSpPr>
          <p:nvPr>
            <p:ph type="dt" sz="half" idx="10"/>
          </p:nvPr>
        </p:nvSpPr>
        <p:spPr/>
        <p:txBody>
          <a:bodyPr/>
          <a:lstStyle/>
          <a:p>
            <a:fld id="{9A2848B5-3653-4671-A13A-993CC0CD0812}" type="datetimeFigureOut">
              <a:rPr lang="en-US" smtClean="0"/>
              <a:t>7/17/2019</a:t>
            </a:fld>
            <a:endParaRPr lang="en-US"/>
          </a:p>
        </p:txBody>
      </p:sp>
      <p:sp>
        <p:nvSpPr>
          <p:cNvPr id="4" name="Footer Placeholder 3">
            <a:extLst>
              <a:ext uri="{FF2B5EF4-FFF2-40B4-BE49-F238E27FC236}">
                <a16:creationId xmlns:a16="http://schemas.microsoft.com/office/drawing/2014/main" id="{23412B19-2E38-4B12-BC84-D3E80C6D8D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332C52-A055-437C-8571-6ABFC85AACB1}"/>
              </a:ext>
            </a:extLst>
          </p:cNvPr>
          <p:cNvSpPr>
            <a:spLocks noGrp="1"/>
          </p:cNvSpPr>
          <p:nvPr>
            <p:ph type="sldNum" sz="quarter" idx="12"/>
          </p:nvPr>
        </p:nvSpPr>
        <p:spPr/>
        <p:txBody>
          <a:bodyPr/>
          <a:lstStyle/>
          <a:p>
            <a:fld id="{4ED45E47-5D69-4D68-95D3-7B797DA11626}" type="slidenum">
              <a:rPr lang="en-US" smtClean="0"/>
              <a:t>‹#›</a:t>
            </a:fld>
            <a:endParaRPr lang="en-US"/>
          </a:p>
        </p:txBody>
      </p:sp>
    </p:spTree>
    <p:extLst>
      <p:ext uri="{BB962C8B-B14F-4D97-AF65-F5344CB8AC3E}">
        <p14:creationId xmlns:p14="http://schemas.microsoft.com/office/powerpoint/2010/main" val="540165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51C28A-2563-413D-AF72-CD35745C8C15}"/>
              </a:ext>
            </a:extLst>
          </p:cNvPr>
          <p:cNvSpPr>
            <a:spLocks noGrp="1"/>
          </p:cNvSpPr>
          <p:nvPr>
            <p:ph type="dt" sz="half" idx="10"/>
          </p:nvPr>
        </p:nvSpPr>
        <p:spPr/>
        <p:txBody>
          <a:bodyPr/>
          <a:lstStyle/>
          <a:p>
            <a:fld id="{9A2848B5-3653-4671-A13A-993CC0CD0812}" type="datetimeFigureOut">
              <a:rPr lang="en-US" smtClean="0"/>
              <a:t>7/17/2019</a:t>
            </a:fld>
            <a:endParaRPr lang="en-US"/>
          </a:p>
        </p:txBody>
      </p:sp>
      <p:sp>
        <p:nvSpPr>
          <p:cNvPr id="3" name="Footer Placeholder 2">
            <a:extLst>
              <a:ext uri="{FF2B5EF4-FFF2-40B4-BE49-F238E27FC236}">
                <a16:creationId xmlns:a16="http://schemas.microsoft.com/office/drawing/2014/main" id="{67F6F50C-47AF-4CAB-B8CD-7C32D44389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0291B7-026F-40BE-A56B-24D563D39AF2}"/>
              </a:ext>
            </a:extLst>
          </p:cNvPr>
          <p:cNvSpPr>
            <a:spLocks noGrp="1"/>
          </p:cNvSpPr>
          <p:nvPr>
            <p:ph type="sldNum" sz="quarter" idx="12"/>
          </p:nvPr>
        </p:nvSpPr>
        <p:spPr/>
        <p:txBody>
          <a:bodyPr/>
          <a:lstStyle/>
          <a:p>
            <a:fld id="{4ED45E47-5D69-4D68-95D3-7B797DA11626}" type="slidenum">
              <a:rPr lang="en-US" smtClean="0"/>
              <a:t>‹#›</a:t>
            </a:fld>
            <a:endParaRPr lang="en-US"/>
          </a:p>
        </p:txBody>
      </p:sp>
    </p:spTree>
    <p:extLst>
      <p:ext uri="{BB962C8B-B14F-4D97-AF65-F5344CB8AC3E}">
        <p14:creationId xmlns:p14="http://schemas.microsoft.com/office/powerpoint/2010/main" val="905975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2C532-59EC-4DC6-8A8E-B0FC278B91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8E293B-649A-45CF-BC1C-52D90320F0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234AA4-9E8F-492F-A701-92F1C9EF90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046D2D-1458-447D-91E6-9C8DB640EFA4}"/>
              </a:ext>
            </a:extLst>
          </p:cNvPr>
          <p:cNvSpPr>
            <a:spLocks noGrp="1"/>
          </p:cNvSpPr>
          <p:nvPr>
            <p:ph type="dt" sz="half" idx="10"/>
          </p:nvPr>
        </p:nvSpPr>
        <p:spPr/>
        <p:txBody>
          <a:bodyPr/>
          <a:lstStyle/>
          <a:p>
            <a:fld id="{9A2848B5-3653-4671-A13A-993CC0CD0812}" type="datetimeFigureOut">
              <a:rPr lang="en-US" smtClean="0"/>
              <a:t>7/17/2019</a:t>
            </a:fld>
            <a:endParaRPr lang="en-US"/>
          </a:p>
        </p:txBody>
      </p:sp>
      <p:sp>
        <p:nvSpPr>
          <p:cNvPr id="6" name="Footer Placeholder 5">
            <a:extLst>
              <a:ext uri="{FF2B5EF4-FFF2-40B4-BE49-F238E27FC236}">
                <a16:creationId xmlns:a16="http://schemas.microsoft.com/office/drawing/2014/main" id="{97701887-7FE5-49E7-B8F8-C47E5EA031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94190A-B43C-45A6-9572-8BEDE38E7CDF}"/>
              </a:ext>
            </a:extLst>
          </p:cNvPr>
          <p:cNvSpPr>
            <a:spLocks noGrp="1"/>
          </p:cNvSpPr>
          <p:nvPr>
            <p:ph type="sldNum" sz="quarter" idx="12"/>
          </p:nvPr>
        </p:nvSpPr>
        <p:spPr/>
        <p:txBody>
          <a:bodyPr/>
          <a:lstStyle/>
          <a:p>
            <a:fld id="{4ED45E47-5D69-4D68-95D3-7B797DA11626}" type="slidenum">
              <a:rPr lang="en-US" smtClean="0"/>
              <a:t>‹#›</a:t>
            </a:fld>
            <a:endParaRPr lang="en-US"/>
          </a:p>
        </p:txBody>
      </p:sp>
    </p:spTree>
    <p:extLst>
      <p:ext uri="{BB962C8B-B14F-4D97-AF65-F5344CB8AC3E}">
        <p14:creationId xmlns:p14="http://schemas.microsoft.com/office/powerpoint/2010/main" val="4234822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17063-5454-4A3F-9635-B326ED79DF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E65950-10F7-4E97-A2AF-507600A97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525FF6-FCB6-46FB-B131-9DD497208F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AFA62-CC25-4808-9367-0A3884111100}"/>
              </a:ext>
            </a:extLst>
          </p:cNvPr>
          <p:cNvSpPr>
            <a:spLocks noGrp="1"/>
          </p:cNvSpPr>
          <p:nvPr>
            <p:ph type="dt" sz="half" idx="10"/>
          </p:nvPr>
        </p:nvSpPr>
        <p:spPr/>
        <p:txBody>
          <a:bodyPr/>
          <a:lstStyle/>
          <a:p>
            <a:fld id="{9A2848B5-3653-4671-A13A-993CC0CD0812}" type="datetimeFigureOut">
              <a:rPr lang="en-US" smtClean="0"/>
              <a:t>7/17/2019</a:t>
            </a:fld>
            <a:endParaRPr lang="en-US"/>
          </a:p>
        </p:txBody>
      </p:sp>
      <p:sp>
        <p:nvSpPr>
          <p:cNvPr id="6" name="Footer Placeholder 5">
            <a:extLst>
              <a:ext uri="{FF2B5EF4-FFF2-40B4-BE49-F238E27FC236}">
                <a16:creationId xmlns:a16="http://schemas.microsoft.com/office/drawing/2014/main" id="{7594D8D6-47E7-4CB1-92F9-01E56C5789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16739E-5EC5-4530-80B8-56A629337432}"/>
              </a:ext>
            </a:extLst>
          </p:cNvPr>
          <p:cNvSpPr>
            <a:spLocks noGrp="1"/>
          </p:cNvSpPr>
          <p:nvPr>
            <p:ph type="sldNum" sz="quarter" idx="12"/>
          </p:nvPr>
        </p:nvSpPr>
        <p:spPr/>
        <p:txBody>
          <a:bodyPr/>
          <a:lstStyle/>
          <a:p>
            <a:fld id="{4ED45E47-5D69-4D68-95D3-7B797DA11626}" type="slidenum">
              <a:rPr lang="en-US" smtClean="0"/>
              <a:t>‹#›</a:t>
            </a:fld>
            <a:endParaRPr lang="en-US"/>
          </a:p>
        </p:txBody>
      </p:sp>
    </p:spTree>
    <p:extLst>
      <p:ext uri="{BB962C8B-B14F-4D97-AF65-F5344CB8AC3E}">
        <p14:creationId xmlns:p14="http://schemas.microsoft.com/office/powerpoint/2010/main" val="3049200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BF4A8-2313-4ABE-945C-D42763B7A2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EDA065-1C1E-4C49-848D-880E97DB32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35487-56C6-42DC-8058-CFF5613833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2848B5-3653-4671-A13A-993CC0CD0812}" type="datetimeFigureOut">
              <a:rPr lang="en-US" smtClean="0"/>
              <a:t>7/17/2019</a:t>
            </a:fld>
            <a:endParaRPr lang="en-US"/>
          </a:p>
        </p:txBody>
      </p:sp>
      <p:sp>
        <p:nvSpPr>
          <p:cNvPr id="5" name="Footer Placeholder 4">
            <a:extLst>
              <a:ext uri="{FF2B5EF4-FFF2-40B4-BE49-F238E27FC236}">
                <a16:creationId xmlns:a16="http://schemas.microsoft.com/office/drawing/2014/main" id="{52AE476C-34BD-4019-8FD7-F259AED5DD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15EECE-36A9-41FB-B542-B116822CEA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D45E47-5D69-4D68-95D3-7B797DA11626}" type="slidenum">
              <a:rPr lang="en-US" smtClean="0"/>
              <a:t>‹#›</a:t>
            </a:fld>
            <a:endParaRPr lang="en-US"/>
          </a:p>
        </p:txBody>
      </p:sp>
    </p:spTree>
    <p:extLst>
      <p:ext uri="{BB962C8B-B14F-4D97-AF65-F5344CB8AC3E}">
        <p14:creationId xmlns:p14="http://schemas.microsoft.com/office/powerpoint/2010/main" val="34180649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hyperlink" Target="http://pattijohnsoninteriors.wordpress.com/2013/06"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pixabay.com/en/house-purchase-property-1019764/" TargetMode="External"/><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www.flickr.com/photos/nidde/2590779858/" TargetMode="External"/><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www.flickr.com/photos/nidde/2590779858/" TargetMode="External"/><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www.flickr.com/photos/nidde/2590779858/" TargetMode="External"/><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pxhere.com/en/photo/1161836" TargetMode="External"/><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transgriot.blogspot.com/2015/06/shut-up-fool-awards-monis-moving-edition.html" TargetMode="External"/><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www.freestockphotos.biz/stockphoto/14525" TargetMode="External"/><Relationship Id="rId7" Type="http://schemas.openxmlformats.org/officeDocument/2006/relationships/hyperlink" Target="https://pixabay.com/en/persons-symbol-talk-speak-speech-157237/" TargetMode="Externa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diy.stackexchange.com/questions/37085/weslock-double-locking-deadbolt-impossible-to-remove-from-door" TargetMode="External"/><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music&#10;&#10;Description automatically generated">
            <a:extLst>
              <a:ext uri="{FF2B5EF4-FFF2-40B4-BE49-F238E27FC236}">
                <a16:creationId xmlns:a16="http://schemas.microsoft.com/office/drawing/2014/main" id="{A14859A2-A49A-48F7-B731-0D843FC41857}"/>
              </a:ext>
            </a:extLst>
          </p:cNvPr>
          <p:cNvPicPr>
            <a:picLocks noChangeAspect="1"/>
          </p:cNvPicPr>
          <p:nvPr/>
        </p:nvPicPr>
        <p:blipFill rotWithShape="1">
          <a:blip r:embed="rId2">
            <a:extLst>
              <a:ext uri="{28A0092B-C50C-407E-A947-70E740481C1C}">
                <a14:useLocalDpi xmlns:a14="http://schemas.microsoft.com/office/drawing/2010/main" val="0"/>
              </a:ext>
            </a:extLst>
          </a:blip>
          <a:srcRect l="8024" t="14419" r="9564"/>
          <a:stretch/>
        </p:blipFill>
        <p:spPr>
          <a:xfrm>
            <a:off x="0" y="0"/>
            <a:ext cx="12191999" cy="6866657"/>
          </a:xfrm>
          <a:prstGeom prst="rect">
            <a:avLst/>
          </a:prstGeom>
        </p:spPr>
      </p:pic>
      <p:pic>
        <p:nvPicPr>
          <p:cNvPr id="5" name="Picture 4">
            <a:extLst>
              <a:ext uri="{FF2B5EF4-FFF2-40B4-BE49-F238E27FC236}">
                <a16:creationId xmlns:a16="http://schemas.microsoft.com/office/drawing/2014/main" id="{652F6979-9C17-4C3F-B282-3E89C2300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832" y="0"/>
            <a:ext cx="3242931" cy="808074"/>
          </a:xfrm>
          <a:prstGeom prst="rect">
            <a:avLst/>
          </a:prstGeom>
          <a:effectLst>
            <a:softEdge rad="31750"/>
          </a:effectLst>
        </p:spPr>
      </p:pic>
    </p:spTree>
    <p:extLst>
      <p:ext uri="{BB962C8B-B14F-4D97-AF65-F5344CB8AC3E}">
        <p14:creationId xmlns:p14="http://schemas.microsoft.com/office/powerpoint/2010/main" val="3880585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1B2C84DB-FD0F-482A-9E06-831EDF6DA5AD}"/>
              </a:ext>
            </a:extLst>
          </p:cNvPr>
          <p:cNvPicPr>
            <a:picLocks noChangeAspect="1"/>
          </p:cNvPicPr>
          <p:nvPr/>
        </p:nvPicPr>
        <p:blipFill rotWithShape="1">
          <a:blip r:embed="rId2">
            <a:extLst>
              <a:ext uri="{28A0092B-C50C-407E-A947-70E740481C1C}">
                <a14:useLocalDpi xmlns:a14="http://schemas.microsoft.com/office/drawing/2010/main" val="0"/>
              </a:ext>
            </a:extLst>
          </a:blip>
          <a:srcRect l="18000" t="17111" r="20250" b="2889"/>
          <a:stretch/>
        </p:blipFill>
        <p:spPr>
          <a:xfrm>
            <a:off x="0" y="8330"/>
            <a:ext cx="12192000" cy="6819128"/>
          </a:xfrm>
          <a:prstGeom prst="rect">
            <a:avLst/>
          </a:prstGeom>
        </p:spPr>
      </p:pic>
    </p:spTree>
    <p:extLst>
      <p:ext uri="{BB962C8B-B14F-4D97-AF65-F5344CB8AC3E}">
        <p14:creationId xmlns:p14="http://schemas.microsoft.com/office/powerpoint/2010/main" val="3186140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5FE8C9D1-73F3-40C7-97AD-95FAEEBC9706}"/>
              </a:ext>
            </a:extLst>
          </p:cNvPr>
          <p:cNvPicPr>
            <a:picLocks noChangeAspect="1"/>
          </p:cNvPicPr>
          <p:nvPr/>
        </p:nvPicPr>
        <p:blipFill rotWithShape="1">
          <a:blip r:embed="rId2">
            <a:extLst>
              <a:ext uri="{28A0092B-C50C-407E-A947-70E740481C1C}">
                <a14:useLocalDpi xmlns:a14="http://schemas.microsoft.com/office/drawing/2010/main" val="0"/>
              </a:ext>
            </a:extLst>
          </a:blip>
          <a:srcRect l="18125" t="16667" r="20000" b="1556"/>
          <a:stretch/>
        </p:blipFill>
        <p:spPr>
          <a:xfrm>
            <a:off x="0" y="0"/>
            <a:ext cx="12191999" cy="6858000"/>
          </a:xfrm>
          <a:prstGeom prst="rect">
            <a:avLst/>
          </a:prstGeom>
        </p:spPr>
      </p:pic>
    </p:spTree>
    <p:extLst>
      <p:ext uri="{BB962C8B-B14F-4D97-AF65-F5344CB8AC3E}">
        <p14:creationId xmlns:p14="http://schemas.microsoft.com/office/powerpoint/2010/main" val="2126806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BE365B40-340E-4521-9340-32C807F7DD75}"/>
              </a:ext>
            </a:extLst>
          </p:cNvPr>
          <p:cNvPicPr>
            <a:picLocks noChangeAspect="1"/>
          </p:cNvPicPr>
          <p:nvPr/>
        </p:nvPicPr>
        <p:blipFill rotWithShape="1">
          <a:blip r:embed="rId2">
            <a:extLst>
              <a:ext uri="{28A0092B-C50C-407E-A947-70E740481C1C}">
                <a14:useLocalDpi xmlns:a14="http://schemas.microsoft.com/office/drawing/2010/main" val="0"/>
              </a:ext>
            </a:extLst>
          </a:blip>
          <a:srcRect l="18125" t="17334" r="20750" b="1778"/>
          <a:stretch/>
        </p:blipFill>
        <p:spPr>
          <a:xfrm>
            <a:off x="0" y="6982"/>
            <a:ext cx="12192000" cy="6795232"/>
          </a:xfrm>
          <a:prstGeom prst="rect">
            <a:avLst/>
          </a:prstGeom>
        </p:spPr>
      </p:pic>
    </p:spTree>
    <p:extLst>
      <p:ext uri="{BB962C8B-B14F-4D97-AF65-F5344CB8AC3E}">
        <p14:creationId xmlns:p14="http://schemas.microsoft.com/office/powerpoint/2010/main" val="1870375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1F2BBF36-0784-4BF6-BC4E-65D5ABD2DFF4}"/>
              </a:ext>
            </a:extLst>
          </p:cNvPr>
          <p:cNvPicPr>
            <a:picLocks noChangeAspect="1"/>
          </p:cNvPicPr>
          <p:nvPr/>
        </p:nvPicPr>
        <p:blipFill rotWithShape="1">
          <a:blip r:embed="rId2">
            <a:extLst>
              <a:ext uri="{28A0092B-C50C-407E-A947-70E740481C1C}">
                <a14:useLocalDpi xmlns:a14="http://schemas.microsoft.com/office/drawing/2010/main" val="0"/>
              </a:ext>
            </a:extLst>
          </a:blip>
          <a:srcRect l="17875" t="16444" r="20500" b="2444"/>
          <a:stretch/>
        </p:blipFill>
        <p:spPr>
          <a:xfrm>
            <a:off x="0" y="4559"/>
            <a:ext cx="12192000" cy="6853441"/>
          </a:xfrm>
          <a:prstGeom prst="rect">
            <a:avLst/>
          </a:prstGeom>
        </p:spPr>
      </p:pic>
    </p:spTree>
    <p:extLst>
      <p:ext uri="{BB962C8B-B14F-4D97-AF65-F5344CB8AC3E}">
        <p14:creationId xmlns:p14="http://schemas.microsoft.com/office/powerpoint/2010/main" val="1350995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68861E2A-425D-4530-9BA7-07CDBDC5AF99}"/>
              </a:ext>
            </a:extLst>
          </p:cNvPr>
          <p:cNvPicPr>
            <a:picLocks noChangeAspect="1"/>
          </p:cNvPicPr>
          <p:nvPr/>
        </p:nvPicPr>
        <p:blipFill rotWithShape="1">
          <a:blip r:embed="rId2">
            <a:extLst>
              <a:ext uri="{28A0092B-C50C-407E-A947-70E740481C1C}">
                <a14:useLocalDpi xmlns:a14="http://schemas.microsoft.com/office/drawing/2010/main" val="0"/>
              </a:ext>
            </a:extLst>
          </a:blip>
          <a:srcRect l="18625" t="16444" r="20625" b="3111"/>
          <a:stretch/>
        </p:blipFill>
        <p:spPr>
          <a:xfrm>
            <a:off x="1" y="-1"/>
            <a:ext cx="12192000" cy="6857185"/>
          </a:xfrm>
          <a:prstGeom prst="rect">
            <a:avLst/>
          </a:prstGeom>
        </p:spPr>
      </p:pic>
    </p:spTree>
    <p:extLst>
      <p:ext uri="{BB962C8B-B14F-4D97-AF65-F5344CB8AC3E}">
        <p14:creationId xmlns:p14="http://schemas.microsoft.com/office/powerpoint/2010/main" val="996347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8CEAFA39-11E5-4B3E-89DD-1F56AFA981A1}"/>
              </a:ext>
            </a:extLst>
          </p:cNvPr>
          <p:cNvPicPr>
            <a:picLocks noChangeAspect="1"/>
          </p:cNvPicPr>
          <p:nvPr/>
        </p:nvPicPr>
        <p:blipFill rotWithShape="1">
          <a:blip r:embed="rId2">
            <a:extLst>
              <a:ext uri="{28A0092B-C50C-407E-A947-70E740481C1C}">
                <a14:useLocalDpi xmlns:a14="http://schemas.microsoft.com/office/drawing/2010/main" val="0"/>
              </a:ext>
            </a:extLst>
          </a:blip>
          <a:srcRect l="28626" t="23333" r="29249" b="15556"/>
          <a:stretch/>
        </p:blipFill>
        <p:spPr>
          <a:xfrm>
            <a:off x="5795309" y="976598"/>
            <a:ext cx="6010611" cy="4904801"/>
          </a:xfrm>
          <a:prstGeom prst="rect">
            <a:avLst/>
          </a:prstGeom>
          <a:ln w="254000">
            <a:solidFill>
              <a:schemeClr val="accent4">
                <a:lumMod val="75000"/>
              </a:schemeClr>
            </a:solidFill>
          </a:ln>
        </p:spPr>
      </p:pic>
      <p:pic>
        <p:nvPicPr>
          <p:cNvPr id="5" name="Picture 4" descr="A large room&#10;&#10;Description automatically generated">
            <a:extLst>
              <a:ext uri="{FF2B5EF4-FFF2-40B4-BE49-F238E27FC236}">
                <a16:creationId xmlns:a16="http://schemas.microsoft.com/office/drawing/2014/main" id="{6AF39BC3-69CD-45BD-AA1F-F5AECCFA58FC}"/>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5574"/>
          <a:stretch/>
        </p:blipFill>
        <p:spPr>
          <a:xfrm>
            <a:off x="386080" y="430979"/>
            <a:ext cx="5080000" cy="5996041"/>
          </a:xfrm>
          <a:prstGeom prst="rect">
            <a:avLst/>
          </a:prstGeom>
        </p:spPr>
      </p:pic>
    </p:spTree>
    <p:extLst>
      <p:ext uri="{BB962C8B-B14F-4D97-AF65-F5344CB8AC3E}">
        <p14:creationId xmlns:p14="http://schemas.microsoft.com/office/powerpoint/2010/main" val="3651940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yellow, floor, white, front&#10;&#10;Description automatically generated">
            <a:extLst>
              <a:ext uri="{FF2B5EF4-FFF2-40B4-BE49-F238E27FC236}">
                <a16:creationId xmlns:a16="http://schemas.microsoft.com/office/drawing/2014/main" id="{72FCF322-34F8-44CA-9C05-39FADDA0B12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2146" b="31604"/>
          <a:stretch/>
        </p:blipFill>
        <p:spPr>
          <a:xfrm>
            <a:off x="20" y="10"/>
            <a:ext cx="12191980" cy="6857990"/>
          </a:xfrm>
          <a:prstGeom prst="rect">
            <a:avLst/>
          </a:prstGeom>
        </p:spPr>
      </p:pic>
      <p:sp>
        <p:nvSpPr>
          <p:cNvPr id="4" name="TextBox 3">
            <a:extLst>
              <a:ext uri="{FF2B5EF4-FFF2-40B4-BE49-F238E27FC236}">
                <a16:creationId xmlns:a16="http://schemas.microsoft.com/office/drawing/2014/main" id="{31393241-AC8D-4295-AE3A-08F294D8FF43}"/>
              </a:ext>
            </a:extLst>
          </p:cNvPr>
          <p:cNvSpPr txBox="1"/>
          <p:nvPr/>
        </p:nvSpPr>
        <p:spPr>
          <a:xfrm>
            <a:off x="9845748" y="397401"/>
            <a:ext cx="1913861" cy="6370975"/>
          </a:xfrm>
          <a:prstGeom prst="rect">
            <a:avLst/>
          </a:prstGeom>
          <a:noFill/>
        </p:spPr>
        <p:txBody>
          <a:bodyPr wrap="square" rtlCol="0">
            <a:spAutoFit/>
          </a:bodyPr>
          <a:lstStyle/>
          <a:p>
            <a:pPr algn="ctr"/>
            <a:r>
              <a:rPr lang="en-US" sz="5400" b="1" dirty="0">
                <a:latin typeface="Ink Free" panose="03080402000500000000" pitchFamily="66" charset="0"/>
              </a:rPr>
              <a:t>First-time homebuyer tips for you</a:t>
            </a:r>
          </a:p>
          <a:p>
            <a:pPr algn="ctr"/>
            <a:r>
              <a:rPr lang="en-US" sz="1000" dirty="0"/>
              <a:t>By AJ Ramirez</a:t>
            </a:r>
          </a:p>
          <a:p>
            <a:pPr algn="ctr"/>
            <a:r>
              <a:rPr lang="en-US" sz="1000" dirty="0"/>
              <a:t>Movement Mortgage</a:t>
            </a:r>
          </a:p>
          <a:p>
            <a:pPr algn="ctr"/>
            <a:r>
              <a:rPr lang="en-US" sz="1000" dirty="0"/>
              <a:t>Blog 6/10/2019</a:t>
            </a:r>
          </a:p>
        </p:txBody>
      </p:sp>
    </p:spTree>
    <p:extLst>
      <p:ext uri="{BB962C8B-B14F-4D97-AF65-F5344CB8AC3E}">
        <p14:creationId xmlns:p14="http://schemas.microsoft.com/office/powerpoint/2010/main" val="4177005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extLst>
              <a:ext uri="{837473B0-CC2E-450A-ABE3-18F120FF3D39}">
                <a1611:picAttrSrcUrl xmlns:a1611="http://schemas.microsoft.com/office/drawing/2016/11/main" r:id="rId3"/>
              </a:ext>
            </a:extLst>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BA2A4F-7829-4DEF-8CD1-2B5DBDD92F78}"/>
              </a:ext>
            </a:extLst>
          </p:cNvPr>
          <p:cNvSpPr txBox="1"/>
          <p:nvPr/>
        </p:nvSpPr>
        <p:spPr>
          <a:xfrm>
            <a:off x="6305106" y="117693"/>
            <a:ext cx="5656522" cy="6463308"/>
          </a:xfrm>
          <a:prstGeom prst="rect">
            <a:avLst/>
          </a:prstGeom>
          <a:noFill/>
          <a:ln w="76200">
            <a:solidFill>
              <a:schemeClr val="tx1"/>
            </a:solidFill>
          </a:ln>
        </p:spPr>
        <p:txBody>
          <a:bodyPr wrap="square" rtlCol="0">
            <a:spAutoFit/>
          </a:bodyPr>
          <a:lstStyle/>
          <a:p>
            <a:pPr algn="ctr"/>
            <a:endParaRPr lang="en-US" b="1" dirty="0"/>
          </a:p>
          <a:p>
            <a:pPr algn="ctr"/>
            <a:r>
              <a:rPr lang="en-US" b="1" dirty="0"/>
              <a:t>Exclusive benefits for first time-homebuyers</a:t>
            </a:r>
          </a:p>
          <a:p>
            <a:pPr algn="ctr"/>
            <a:r>
              <a:rPr lang="en-US" dirty="0"/>
              <a:t>You may not have been aware, but there are specific first-time homebuyer programs that come with their own set of benefits. Some of these programs even come with options to </a:t>
            </a:r>
            <a:r>
              <a:rPr lang="en-US" i="1" dirty="0"/>
              <a:t>get a home loan with zero down</a:t>
            </a:r>
            <a:r>
              <a:rPr lang="en-US" dirty="0"/>
              <a:t>.</a:t>
            </a:r>
          </a:p>
          <a:p>
            <a:pPr algn="ctr"/>
            <a:r>
              <a:rPr lang="en-US" dirty="0"/>
              <a:t>A </a:t>
            </a:r>
            <a:r>
              <a:rPr lang="en-US" i="1" dirty="0"/>
              <a:t>first-time homebuyer program</a:t>
            </a:r>
            <a:r>
              <a:rPr lang="en-US" dirty="0"/>
              <a:t> is a home loan scenario that has been created specifically to assist a first-time homebuyer in becoming a homeowner. Whew – we’ve got that out of that way. Now, what does that mean?</a:t>
            </a:r>
          </a:p>
          <a:p>
            <a:pPr algn="ctr"/>
            <a:endParaRPr lang="en-US" dirty="0"/>
          </a:p>
          <a:p>
            <a:pPr algn="ctr"/>
            <a:r>
              <a:rPr lang="en-US" dirty="0"/>
              <a:t>These loan programs often have looser requirements, like a lower down payment requirement. Most people believe that you are required to have 20% in order to qualify for a mortgage. </a:t>
            </a:r>
            <a:r>
              <a:rPr lang="en-US" b="1" i="1" dirty="0"/>
              <a:t>This is just not true</a:t>
            </a:r>
            <a:r>
              <a:rPr lang="en-US" dirty="0"/>
              <a:t>. Depending on the type of home you’re looking to purchase, or your qualifiers, you may be eligible for options that only require as little as 3% down. But wait. </a:t>
            </a:r>
            <a:r>
              <a:rPr lang="en-US" i="1" dirty="0"/>
              <a:t>There’s more</a:t>
            </a:r>
            <a:r>
              <a:rPr lang="en-US" dirty="0"/>
              <a:t>: </a:t>
            </a:r>
            <a:r>
              <a:rPr lang="en-US" b="1" dirty="0"/>
              <a:t>Some options will cover 100% of home loan financing</a:t>
            </a:r>
            <a:r>
              <a:rPr lang="en-US" dirty="0"/>
              <a:t>. And in case that wasn’t good enough news for you, there are a plethora of </a:t>
            </a:r>
            <a:r>
              <a:rPr lang="en-US" i="1" dirty="0"/>
              <a:t>down payment assistance programs</a:t>
            </a:r>
            <a:r>
              <a:rPr lang="en-US" dirty="0"/>
              <a:t> out there too. Many </a:t>
            </a:r>
            <a:r>
              <a:rPr lang="en-US" i="1" dirty="0"/>
              <a:t>specific</a:t>
            </a:r>
            <a:r>
              <a:rPr lang="en-US" dirty="0"/>
              <a:t> to aiding first-time homebuyers. Quite an advantage, huh?</a:t>
            </a:r>
          </a:p>
        </p:txBody>
      </p:sp>
      <p:sp>
        <p:nvSpPr>
          <p:cNvPr id="3" name="TextBox 2">
            <a:extLst>
              <a:ext uri="{FF2B5EF4-FFF2-40B4-BE49-F238E27FC236}">
                <a16:creationId xmlns:a16="http://schemas.microsoft.com/office/drawing/2014/main" id="{FACA5D32-3E5B-4C10-99B5-D00281D8A9E8}"/>
              </a:ext>
            </a:extLst>
          </p:cNvPr>
          <p:cNvSpPr txBox="1"/>
          <p:nvPr/>
        </p:nvSpPr>
        <p:spPr>
          <a:xfrm>
            <a:off x="230372" y="117693"/>
            <a:ext cx="5493487" cy="6463308"/>
          </a:xfrm>
          <a:prstGeom prst="rect">
            <a:avLst/>
          </a:prstGeom>
          <a:noFill/>
          <a:ln w="76200">
            <a:solidFill>
              <a:schemeClr val="tx1"/>
            </a:solidFill>
          </a:ln>
        </p:spPr>
        <p:txBody>
          <a:bodyPr wrap="square" rtlCol="0">
            <a:spAutoFit/>
          </a:bodyPr>
          <a:lstStyle/>
          <a:p>
            <a:pPr algn="ctr"/>
            <a:endParaRPr lang="en-US" dirty="0"/>
          </a:p>
          <a:p>
            <a:pPr algn="ctr"/>
            <a:endParaRPr lang="en-US" dirty="0"/>
          </a:p>
          <a:p>
            <a:pPr algn="ctr"/>
            <a:r>
              <a:rPr lang="en-US" dirty="0"/>
              <a:t>If you’re a first-time homebuyer feeling completely lost with just starting your mortgage process, welcome to your first-time homebuying 101.</a:t>
            </a:r>
          </a:p>
          <a:p>
            <a:pPr algn="ctr"/>
            <a:endParaRPr lang="en-US" b="1" dirty="0"/>
          </a:p>
          <a:p>
            <a:pPr algn="ctr"/>
            <a:r>
              <a:rPr lang="en-US" b="1" dirty="0"/>
              <a:t>Am I even considered a first time homebuyer?</a:t>
            </a:r>
          </a:p>
          <a:p>
            <a:pPr algn="ctr"/>
            <a:endParaRPr lang="en-US" b="1" dirty="0"/>
          </a:p>
          <a:p>
            <a:pPr algn="ctr"/>
            <a:r>
              <a:rPr lang="en-US" dirty="0"/>
              <a:t>This might initially sound like a “duh” question with a “duh” answer to you. But you’d be surprised how many scenarios can actually consider you a first-time homebuyer. At face value, you would think it would mean </a:t>
            </a:r>
            <a:r>
              <a:rPr lang="en-US" i="1" dirty="0"/>
              <a:t>this is the first time you’ve ever purchased a home</a:t>
            </a:r>
            <a:r>
              <a:rPr lang="en-US" dirty="0"/>
              <a:t>. However, in the mortgage world, being a first-time homebuyer includes:</a:t>
            </a:r>
          </a:p>
          <a:p>
            <a:pPr algn="ctr"/>
            <a:endParaRPr lang="en-US" dirty="0"/>
          </a:p>
          <a:p>
            <a:pPr algn="ctr"/>
            <a:r>
              <a:rPr lang="en-US" dirty="0"/>
              <a:t>-Three years of non-homeownership</a:t>
            </a:r>
          </a:p>
          <a:p>
            <a:pPr algn="ctr"/>
            <a:r>
              <a:rPr lang="en-US" dirty="0"/>
              <a:t>-Your current home isn’t really “yours”</a:t>
            </a:r>
          </a:p>
          <a:p>
            <a:pPr algn="ctr"/>
            <a:r>
              <a:rPr lang="en-US" dirty="0"/>
              <a:t>-You’ve fulfilled the waiting period after short-sale or foreclosure</a:t>
            </a:r>
          </a:p>
          <a:p>
            <a:pPr algn="ctr"/>
            <a:r>
              <a:rPr lang="en-US" dirty="0"/>
              <a:t>-And of course, you do also count if you’ve never purchased a home at all.</a:t>
            </a:r>
          </a:p>
          <a:p>
            <a:pPr algn="ctr"/>
            <a:endParaRPr lang="en-US" dirty="0"/>
          </a:p>
        </p:txBody>
      </p:sp>
    </p:spTree>
    <p:extLst>
      <p:ext uri="{BB962C8B-B14F-4D97-AF65-F5344CB8AC3E}">
        <p14:creationId xmlns:p14="http://schemas.microsoft.com/office/powerpoint/2010/main" val="1048669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extLst>
              <a:ext uri="{837473B0-CC2E-450A-ABE3-18F120FF3D39}">
                <a1611:picAttrSrcUrl xmlns:a1611="http://schemas.microsoft.com/office/drawing/2016/11/main" r:id="rId3"/>
              </a:ext>
            </a:extLst>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36E892-3075-42A1-93B6-840804F76F39}"/>
              </a:ext>
            </a:extLst>
          </p:cNvPr>
          <p:cNvSpPr txBox="1"/>
          <p:nvPr/>
        </p:nvSpPr>
        <p:spPr>
          <a:xfrm>
            <a:off x="163031" y="3290777"/>
            <a:ext cx="11865935" cy="3139321"/>
          </a:xfrm>
          <a:prstGeom prst="rect">
            <a:avLst/>
          </a:prstGeom>
          <a:noFill/>
          <a:ln w="76200">
            <a:solidFill>
              <a:schemeClr val="tx1"/>
            </a:solidFill>
          </a:ln>
        </p:spPr>
        <p:txBody>
          <a:bodyPr wrap="square" rtlCol="0">
            <a:spAutoFit/>
          </a:bodyPr>
          <a:lstStyle/>
          <a:p>
            <a:endParaRPr lang="en-US" b="1" dirty="0"/>
          </a:p>
          <a:p>
            <a:pPr algn="ctr"/>
            <a:r>
              <a:rPr lang="en-US" b="1" dirty="0"/>
              <a:t>Good to know – what do I do now?</a:t>
            </a:r>
          </a:p>
          <a:p>
            <a:pPr algn="ctr"/>
            <a:r>
              <a:rPr lang="en-US" b="1" dirty="0"/>
              <a:t>Speak with a loan officer first to find out what you qualify for upfront. While you may hear to start off with a realtor, it will be more helpful to know your finances first. This way, you know your budget for what kind of home you can </a:t>
            </a:r>
            <a:r>
              <a:rPr lang="en-US" b="1" i="1" dirty="0"/>
              <a:t>actually</a:t>
            </a:r>
            <a:r>
              <a:rPr lang="en-US" b="1" dirty="0"/>
              <a:t> afford.</a:t>
            </a:r>
          </a:p>
          <a:p>
            <a:pPr algn="ctr"/>
            <a:r>
              <a:rPr lang="en-US" b="1" dirty="0"/>
              <a:t>From there, speak with a real estate agent and comb through what you want out of a home. However, make sure that you thoroughly go over this a few times. You may get excited about the thought of buying your first home. But stay realistic with how many of those features fit into your budget. When you have your “have-</a:t>
            </a:r>
            <a:r>
              <a:rPr lang="en-US" b="1" dirty="0" err="1"/>
              <a:t>tos</a:t>
            </a:r>
            <a:r>
              <a:rPr lang="en-US" b="1" dirty="0"/>
              <a:t>” nailed down, your realtor will be able to start showing you homes that align with your wants/needs and your finances.</a:t>
            </a:r>
          </a:p>
          <a:p>
            <a:pPr algn="ctr"/>
            <a:r>
              <a:rPr lang="en-US" b="1" dirty="0"/>
              <a:t>Following our tip, you’ll already know what you’re pre-approved for upfront (if qualified). With your pre-approval in hand, you’ll be able to put in an offer to that soon-to-be new home of yours, and then follow the rest of the loan process with your loan officer.</a:t>
            </a:r>
          </a:p>
        </p:txBody>
      </p:sp>
      <p:sp>
        <p:nvSpPr>
          <p:cNvPr id="3" name="TextBox 2">
            <a:extLst>
              <a:ext uri="{FF2B5EF4-FFF2-40B4-BE49-F238E27FC236}">
                <a16:creationId xmlns:a16="http://schemas.microsoft.com/office/drawing/2014/main" id="{00009336-4CEE-4820-A36A-1C72838CA262}"/>
              </a:ext>
            </a:extLst>
          </p:cNvPr>
          <p:cNvSpPr txBox="1"/>
          <p:nvPr/>
        </p:nvSpPr>
        <p:spPr>
          <a:xfrm>
            <a:off x="163032" y="287077"/>
            <a:ext cx="11865935" cy="2585323"/>
          </a:xfrm>
          <a:prstGeom prst="rect">
            <a:avLst/>
          </a:prstGeom>
          <a:noFill/>
          <a:ln w="76200">
            <a:solidFill>
              <a:schemeClr val="tx1"/>
            </a:solidFill>
          </a:ln>
        </p:spPr>
        <p:txBody>
          <a:bodyPr wrap="square" rtlCol="0">
            <a:spAutoFit/>
          </a:bodyPr>
          <a:lstStyle/>
          <a:p>
            <a:endParaRPr lang="en-US" b="1" dirty="0"/>
          </a:p>
          <a:p>
            <a:pPr algn="ctr"/>
            <a:r>
              <a:rPr lang="en-US" b="1" dirty="0"/>
              <a:t>What’s an interest rate?</a:t>
            </a:r>
          </a:p>
          <a:p>
            <a:pPr algn="ctr"/>
            <a:r>
              <a:rPr lang="en-US" b="1" dirty="0"/>
              <a:t>You’ve probably heard about the term “interest rate” and that it’s something you’ll need to pay attention to. You may be familiar with a generic definition at this point. But to break it down, an interest rate is the annual cost to borrow money from your selected lender. With that being said, you may now also be wondering: </a:t>
            </a:r>
            <a:r>
              <a:rPr lang="en-US" b="1" i="1" dirty="0"/>
              <a:t>What is the average first-time homebuyer interest rate</a:t>
            </a:r>
            <a:r>
              <a:rPr lang="en-US" b="1" dirty="0"/>
              <a:t> </a:t>
            </a:r>
            <a:r>
              <a:rPr lang="en-US" b="1" i="1" dirty="0"/>
              <a:t>that I can expect</a:t>
            </a:r>
            <a:r>
              <a:rPr lang="en-US" b="1" dirty="0"/>
              <a:t>? This will always be dependent on several factors, but your credit score weighs heavily into it. When preparing to purchase your first home, you may want to consider carving out time to work on credit repair. Just to be sure you’re in tip-top shape for a pre-approval.</a:t>
            </a:r>
          </a:p>
          <a:p>
            <a:endParaRPr lang="en-US" dirty="0"/>
          </a:p>
        </p:txBody>
      </p:sp>
    </p:spTree>
    <p:extLst>
      <p:ext uri="{BB962C8B-B14F-4D97-AF65-F5344CB8AC3E}">
        <p14:creationId xmlns:p14="http://schemas.microsoft.com/office/powerpoint/2010/main" val="2205501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extLst>
              <a:ext uri="{837473B0-CC2E-450A-ABE3-18F120FF3D39}">
                <a1611:picAttrSrcUrl xmlns:a1611="http://schemas.microsoft.com/office/drawing/2016/11/main" r:id="rId3"/>
              </a:ext>
            </a:extLst>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3D39A5-B709-4554-B69D-4B81DEFA366B}"/>
              </a:ext>
            </a:extLst>
          </p:cNvPr>
          <p:cNvSpPr txBox="1"/>
          <p:nvPr/>
        </p:nvSpPr>
        <p:spPr>
          <a:xfrm>
            <a:off x="976424" y="180753"/>
            <a:ext cx="10239152" cy="6496494"/>
          </a:xfrm>
          <a:prstGeom prst="rect">
            <a:avLst/>
          </a:prstGeom>
          <a:noFill/>
          <a:ln w="76200">
            <a:solidFill>
              <a:schemeClr val="tx1"/>
            </a:solidFill>
          </a:ln>
        </p:spPr>
        <p:txBody>
          <a:bodyPr wrap="square" rtlCol="0">
            <a:spAutoFit/>
          </a:bodyPr>
          <a:lstStyle/>
          <a:p>
            <a:pPr algn="ctr"/>
            <a:r>
              <a:rPr lang="en-US" b="1" dirty="0"/>
              <a:t>Don’t get too excited there, champ</a:t>
            </a:r>
          </a:p>
          <a:p>
            <a:pPr algn="ctr"/>
            <a:endParaRPr lang="en-US" b="1" dirty="0"/>
          </a:p>
          <a:p>
            <a:pPr algn="ctr"/>
            <a:r>
              <a:rPr lang="en-US" dirty="0"/>
              <a:t>It’s a very exciting time. The freedom of picking out wall colors. New furniture. Your own door and drawer knobs you picked up Hobby Lobby. Gee, even the thought of installing shelves sounds great, doesn’t it? (When did the thought of shelves get exciting, right?) </a:t>
            </a:r>
            <a:r>
              <a:rPr lang="en-US" b="1" i="1" dirty="0"/>
              <a:t>But beware to not fall into common mistakes first time home buyers make.</a:t>
            </a:r>
          </a:p>
          <a:p>
            <a:pPr algn="ctr"/>
            <a:endParaRPr lang="en-US" dirty="0"/>
          </a:p>
          <a:p>
            <a:pPr algn="ctr"/>
            <a:r>
              <a:rPr lang="en-US" dirty="0"/>
              <a:t>Make sure you talk with your loan officer to </a:t>
            </a:r>
            <a:r>
              <a:rPr lang="en-US" b="1" dirty="0"/>
              <a:t>appropriately estimate all costs</a:t>
            </a:r>
            <a:r>
              <a:rPr lang="en-US" dirty="0"/>
              <a:t>. There are several fees involved in buying a home, not just the initial down payment or the monthly mortgage costs.</a:t>
            </a:r>
          </a:p>
          <a:p>
            <a:pPr algn="ctr"/>
            <a:endParaRPr lang="en-US" dirty="0"/>
          </a:p>
          <a:p>
            <a:pPr algn="ctr"/>
            <a:r>
              <a:rPr lang="en-US" dirty="0"/>
              <a:t>One of the most lethal (to your mortgage loan process, at least) mistakes you can make is </a:t>
            </a:r>
            <a:r>
              <a:rPr lang="en-US" b="1" dirty="0"/>
              <a:t>huge purchases </a:t>
            </a:r>
            <a:r>
              <a:rPr lang="en-US" b="1" i="1" dirty="0"/>
              <a:t>before</a:t>
            </a:r>
            <a:r>
              <a:rPr lang="en-US" b="1" dirty="0"/>
              <a:t> you’re actually done buying</a:t>
            </a:r>
            <a:r>
              <a:rPr lang="en-US" dirty="0"/>
              <a:t> your home. If you start getting overzealous with the thought of items to fill up your home, you might not be able to actually </a:t>
            </a:r>
            <a:r>
              <a:rPr lang="en-US" i="1" dirty="0"/>
              <a:t>purchase</a:t>
            </a:r>
            <a:r>
              <a:rPr lang="en-US" dirty="0"/>
              <a:t> that home to begin with. There are certain checkpoints up until closing time where your debt load or debt-to-income ratio will be double or triple checked before sealing the deal. If you’ve exhausted funds, or added more debt, before the completion of your mortgage financing, it could end up in a denial at the last minute.</a:t>
            </a:r>
          </a:p>
          <a:p>
            <a:pPr algn="ctr"/>
            <a:r>
              <a:rPr lang="en-US" dirty="0"/>
              <a:t>The home loan process requires several checks in order to affirm to the lender that you are truly responsible enough to lend that large lump of money to. So </a:t>
            </a:r>
            <a:r>
              <a:rPr lang="en-US" b="1" dirty="0"/>
              <a:t>don’t jeopardize yourself by getting too antsy</a:t>
            </a:r>
            <a:r>
              <a:rPr lang="en-US" dirty="0"/>
              <a:t> with the money burning a hole in your pocket.</a:t>
            </a:r>
          </a:p>
          <a:p>
            <a:pPr algn="ctr"/>
            <a:r>
              <a:rPr lang="en-US" dirty="0"/>
              <a:t> </a:t>
            </a:r>
          </a:p>
          <a:p>
            <a:pPr algn="ctr"/>
            <a:r>
              <a:rPr lang="en-US" dirty="0"/>
              <a:t>One of the biggest takeaways you should get from our first-time homebuyer tips is that </a:t>
            </a:r>
            <a:r>
              <a:rPr lang="en-US" b="1" i="1" dirty="0"/>
              <a:t>you are not alone</a:t>
            </a:r>
            <a:r>
              <a:rPr lang="en-US" dirty="0"/>
              <a:t>. Nor do you have to go through it alone. You have professionals at your disposal that do this every day and are ready to serve </a:t>
            </a:r>
            <a:r>
              <a:rPr lang="en-US" i="1" dirty="0"/>
              <a:t>you</a:t>
            </a:r>
            <a:r>
              <a:rPr lang="en-US" dirty="0"/>
              <a:t>.</a:t>
            </a:r>
          </a:p>
        </p:txBody>
      </p:sp>
    </p:spTree>
    <p:extLst>
      <p:ext uri="{BB962C8B-B14F-4D97-AF65-F5344CB8AC3E}">
        <p14:creationId xmlns:p14="http://schemas.microsoft.com/office/powerpoint/2010/main" val="1080020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Water next to the ocean&#10;&#10;Description automatically generated">
            <a:extLst>
              <a:ext uri="{FF2B5EF4-FFF2-40B4-BE49-F238E27FC236}">
                <a16:creationId xmlns:a16="http://schemas.microsoft.com/office/drawing/2014/main" id="{1C13307D-4A91-48B5-9340-15D121BB4D3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3803" r="17086"/>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FB0B71A3-5B65-426D-9789-CEDE4C3B7DBC}"/>
              </a:ext>
            </a:extLst>
          </p:cNvPr>
          <p:cNvSpPr txBox="1"/>
          <p:nvPr/>
        </p:nvSpPr>
        <p:spPr>
          <a:xfrm>
            <a:off x="9037460" y="357963"/>
            <a:ext cx="1735530" cy="1754326"/>
          </a:xfrm>
          <a:prstGeom prst="rect">
            <a:avLst/>
          </a:prstGeom>
          <a:noFill/>
        </p:spPr>
        <p:txBody>
          <a:bodyPr wrap="square" rtlCol="0">
            <a:spAutoFit/>
          </a:bodyPr>
          <a:lstStyle/>
          <a:p>
            <a:pPr algn="ctr"/>
            <a:r>
              <a:rPr lang="en-US" dirty="0">
                <a:solidFill>
                  <a:schemeClr val="bg1"/>
                </a:solidFill>
              </a:rPr>
              <a:t> </a:t>
            </a:r>
            <a:r>
              <a:rPr lang="en-US" i="1" dirty="0">
                <a:solidFill>
                  <a:schemeClr val="bg1"/>
                </a:solidFill>
              </a:rPr>
              <a:t>"If you help enough people reach their goals, you will succeed in life, period."</a:t>
            </a:r>
          </a:p>
        </p:txBody>
      </p:sp>
      <p:sp>
        <p:nvSpPr>
          <p:cNvPr id="7" name="TextBox 6">
            <a:extLst>
              <a:ext uri="{FF2B5EF4-FFF2-40B4-BE49-F238E27FC236}">
                <a16:creationId xmlns:a16="http://schemas.microsoft.com/office/drawing/2014/main" id="{46E40648-9A21-4E25-A152-C594750692CC}"/>
              </a:ext>
            </a:extLst>
          </p:cNvPr>
          <p:cNvSpPr txBox="1"/>
          <p:nvPr/>
        </p:nvSpPr>
        <p:spPr>
          <a:xfrm>
            <a:off x="139172" y="381000"/>
            <a:ext cx="5356082" cy="923330"/>
          </a:xfrm>
          <a:prstGeom prst="rect">
            <a:avLst/>
          </a:prstGeom>
          <a:noFill/>
          <a:ln>
            <a:solidFill>
              <a:schemeClr val="accent4">
                <a:lumMod val="75000"/>
              </a:schemeClr>
            </a:solidFill>
          </a:ln>
        </p:spPr>
        <p:txBody>
          <a:bodyPr wrap="none" rtlCol="0">
            <a:spAutoFit/>
          </a:bodyPr>
          <a:lstStyle/>
          <a:p>
            <a:r>
              <a:rPr lang="en-US" sz="5400" dirty="0"/>
              <a:t>YOUR NAME HERE</a:t>
            </a:r>
          </a:p>
        </p:txBody>
      </p:sp>
      <p:sp>
        <p:nvSpPr>
          <p:cNvPr id="8" name="TextBox 7">
            <a:extLst>
              <a:ext uri="{FF2B5EF4-FFF2-40B4-BE49-F238E27FC236}">
                <a16:creationId xmlns:a16="http://schemas.microsoft.com/office/drawing/2014/main" id="{03375A79-23FC-4AB2-90B2-012B51F2B5E5}"/>
              </a:ext>
            </a:extLst>
          </p:cNvPr>
          <p:cNvSpPr txBox="1"/>
          <p:nvPr/>
        </p:nvSpPr>
        <p:spPr>
          <a:xfrm>
            <a:off x="1829006" y="1338589"/>
            <a:ext cx="1648528" cy="523220"/>
          </a:xfrm>
          <a:prstGeom prst="rect">
            <a:avLst/>
          </a:prstGeom>
          <a:noFill/>
          <a:ln>
            <a:solidFill>
              <a:schemeClr val="accent4">
                <a:lumMod val="75000"/>
              </a:schemeClr>
            </a:solidFill>
          </a:ln>
        </p:spPr>
        <p:txBody>
          <a:bodyPr wrap="none" rtlCol="0">
            <a:spAutoFit/>
          </a:bodyPr>
          <a:lstStyle/>
          <a:p>
            <a:r>
              <a:rPr lang="en-US" sz="2800" dirty="0"/>
              <a:t>NC Broker</a:t>
            </a:r>
          </a:p>
        </p:txBody>
      </p:sp>
      <p:sp>
        <p:nvSpPr>
          <p:cNvPr id="9" name="TextBox 8">
            <a:extLst>
              <a:ext uri="{FF2B5EF4-FFF2-40B4-BE49-F238E27FC236}">
                <a16:creationId xmlns:a16="http://schemas.microsoft.com/office/drawing/2014/main" id="{AD0CAA4F-7786-46F8-8916-A7B124BFA6AE}"/>
              </a:ext>
            </a:extLst>
          </p:cNvPr>
          <p:cNvSpPr txBox="1"/>
          <p:nvPr/>
        </p:nvSpPr>
        <p:spPr>
          <a:xfrm>
            <a:off x="69094" y="6378324"/>
            <a:ext cx="6026906" cy="400110"/>
          </a:xfrm>
          <a:prstGeom prst="rect">
            <a:avLst/>
          </a:prstGeom>
          <a:noFill/>
          <a:ln>
            <a:solidFill>
              <a:schemeClr val="accent4">
                <a:lumMod val="75000"/>
              </a:schemeClr>
            </a:solidFill>
          </a:ln>
        </p:spPr>
        <p:txBody>
          <a:bodyPr wrap="none" rtlCol="0">
            <a:spAutoFit/>
          </a:bodyPr>
          <a:lstStyle/>
          <a:p>
            <a:r>
              <a:rPr lang="en-US" sz="2000" dirty="0"/>
              <a:t>Add the areas of coverage here                                             </a:t>
            </a:r>
          </a:p>
        </p:txBody>
      </p:sp>
      <p:sp>
        <p:nvSpPr>
          <p:cNvPr id="11" name="TextBox 10">
            <a:extLst>
              <a:ext uri="{FF2B5EF4-FFF2-40B4-BE49-F238E27FC236}">
                <a16:creationId xmlns:a16="http://schemas.microsoft.com/office/drawing/2014/main" id="{7AF13671-0ED3-4B49-9049-17C03250D2B7}"/>
              </a:ext>
            </a:extLst>
          </p:cNvPr>
          <p:cNvSpPr txBox="1"/>
          <p:nvPr/>
        </p:nvSpPr>
        <p:spPr>
          <a:xfrm>
            <a:off x="139172" y="4140947"/>
            <a:ext cx="4753161" cy="1754326"/>
          </a:xfrm>
          <a:prstGeom prst="rect">
            <a:avLst/>
          </a:prstGeom>
          <a:noFill/>
          <a:ln>
            <a:solidFill>
              <a:schemeClr val="accent4">
                <a:lumMod val="75000"/>
              </a:schemeClr>
            </a:solidFill>
          </a:ln>
        </p:spPr>
        <p:txBody>
          <a:bodyPr wrap="none" rtlCol="0">
            <a:spAutoFit/>
          </a:bodyPr>
          <a:lstStyle/>
          <a:p>
            <a:r>
              <a:rPr lang="en-US" sz="3600" dirty="0"/>
              <a:t>cell</a:t>
            </a:r>
          </a:p>
          <a:p>
            <a:r>
              <a:rPr lang="en-US" sz="3600" dirty="0">
                <a:solidFill>
                  <a:schemeClr val="accent4">
                    <a:lumMod val="75000"/>
                  </a:schemeClr>
                </a:solidFill>
              </a:rPr>
              <a:t>email</a:t>
            </a:r>
          </a:p>
          <a:p>
            <a:r>
              <a:rPr lang="en-US" sz="3600" dirty="0"/>
              <a:t>Website:                            </a:t>
            </a:r>
          </a:p>
        </p:txBody>
      </p:sp>
      <p:sp>
        <p:nvSpPr>
          <p:cNvPr id="12" name="TextBox 11">
            <a:extLst>
              <a:ext uri="{FF2B5EF4-FFF2-40B4-BE49-F238E27FC236}">
                <a16:creationId xmlns:a16="http://schemas.microsoft.com/office/drawing/2014/main" id="{E90E186A-74FF-4EF7-80B4-C1BBF5A6E8CD}"/>
              </a:ext>
            </a:extLst>
          </p:cNvPr>
          <p:cNvSpPr txBox="1"/>
          <p:nvPr/>
        </p:nvSpPr>
        <p:spPr>
          <a:xfrm>
            <a:off x="508179" y="2334123"/>
            <a:ext cx="3466214" cy="338554"/>
          </a:xfrm>
          <a:prstGeom prst="rect">
            <a:avLst/>
          </a:prstGeom>
          <a:noFill/>
          <a:ln>
            <a:solidFill>
              <a:schemeClr val="accent4">
                <a:lumMod val="75000"/>
              </a:schemeClr>
            </a:solidFill>
          </a:ln>
        </p:spPr>
        <p:txBody>
          <a:bodyPr wrap="square" rtlCol="0">
            <a:spAutoFit/>
          </a:bodyPr>
          <a:lstStyle/>
          <a:p>
            <a:pPr algn="ctr"/>
            <a:r>
              <a:rPr lang="en-US" sz="1600" i="1" dirty="0"/>
              <a:t>Say a little about yourself </a:t>
            </a:r>
          </a:p>
        </p:txBody>
      </p:sp>
      <p:sp>
        <p:nvSpPr>
          <p:cNvPr id="13" name="TextBox 12">
            <a:extLst>
              <a:ext uri="{FF2B5EF4-FFF2-40B4-BE49-F238E27FC236}">
                <a16:creationId xmlns:a16="http://schemas.microsoft.com/office/drawing/2014/main" id="{8AB6D476-D115-4410-8E34-24EF5C25C940}"/>
              </a:ext>
            </a:extLst>
          </p:cNvPr>
          <p:cNvSpPr txBox="1"/>
          <p:nvPr/>
        </p:nvSpPr>
        <p:spPr>
          <a:xfrm>
            <a:off x="8037058" y="2334123"/>
            <a:ext cx="2000804" cy="1477328"/>
          </a:xfrm>
          <a:prstGeom prst="rect">
            <a:avLst/>
          </a:prstGeom>
          <a:noFill/>
        </p:spPr>
        <p:txBody>
          <a:bodyPr wrap="none" rtlCol="0">
            <a:spAutoFit/>
          </a:bodyPr>
          <a:lstStyle/>
          <a:p>
            <a:pPr algn="ctr"/>
            <a:r>
              <a:rPr lang="en-US" dirty="0"/>
              <a:t>Add </a:t>
            </a:r>
          </a:p>
          <a:p>
            <a:pPr algn="ctr"/>
            <a:r>
              <a:rPr lang="en-US" dirty="0"/>
              <a:t>You </a:t>
            </a:r>
          </a:p>
          <a:p>
            <a:pPr algn="ctr"/>
            <a:r>
              <a:rPr lang="en-US" dirty="0"/>
              <a:t>Picture</a:t>
            </a:r>
          </a:p>
          <a:p>
            <a:pPr algn="ctr"/>
            <a:r>
              <a:rPr lang="en-US" dirty="0"/>
              <a:t>Here and </a:t>
            </a:r>
          </a:p>
          <a:p>
            <a:pPr algn="ctr"/>
            <a:r>
              <a:rPr lang="en-US" dirty="0"/>
              <a:t>A quote (if wanted)</a:t>
            </a:r>
          </a:p>
        </p:txBody>
      </p:sp>
    </p:spTree>
    <p:extLst>
      <p:ext uri="{BB962C8B-B14F-4D97-AF65-F5344CB8AC3E}">
        <p14:creationId xmlns:p14="http://schemas.microsoft.com/office/powerpoint/2010/main" val="29637535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3ACA20-6155-4D27-A264-A410D2684F6F}"/>
              </a:ext>
            </a:extLst>
          </p:cNvPr>
          <p:cNvSpPr txBox="1"/>
          <p:nvPr/>
        </p:nvSpPr>
        <p:spPr>
          <a:xfrm>
            <a:off x="138222" y="0"/>
            <a:ext cx="6964325" cy="1107996"/>
          </a:xfrm>
          <a:prstGeom prst="rect">
            <a:avLst/>
          </a:prstGeom>
          <a:noFill/>
        </p:spPr>
        <p:txBody>
          <a:bodyPr wrap="square" rtlCol="0">
            <a:spAutoFit/>
          </a:bodyPr>
          <a:lstStyle/>
          <a:p>
            <a:r>
              <a:rPr lang="en-US" sz="4800" dirty="0">
                <a:solidFill>
                  <a:schemeClr val="bg1"/>
                </a:solidFill>
                <a:latin typeface="Ink Free" panose="03080402000500000000" pitchFamily="66" charset="0"/>
              </a:rPr>
              <a:t>Financing your home….</a:t>
            </a:r>
          </a:p>
          <a:p>
            <a:endParaRPr lang="en-US" dirty="0">
              <a:solidFill>
                <a:schemeClr val="bg1"/>
              </a:solidFill>
            </a:endParaRPr>
          </a:p>
        </p:txBody>
      </p:sp>
      <p:sp>
        <p:nvSpPr>
          <p:cNvPr id="3" name="TextBox 2">
            <a:extLst>
              <a:ext uri="{FF2B5EF4-FFF2-40B4-BE49-F238E27FC236}">
                <a16:creationId xmlns:a16="http://schemas.microsoft.com/office/drawing/2014/main" id="{E19F0EFF-B46E-4209-AD7F-4AC82A72BF80}"/>
              </a:ext>
            </a:extLst>
          </p:cNvPr>
          <p:cNvSpPr txBox="1"/>
          <p:nvPr/>
        </p:nvSpPr>
        <p:spPr>
          <a:xfrm>
            <a:off x="281761" y="1763416"/>
            <a:ext cx="3338623" cy="4411464"/>
          </a:xfrm>
          <a:prstGeom prst="rect">
            <a:avLst/>
          </a:prstGeom>
          <a:noFill/>
        </p:spPr>
        <p:txBody>
          <a:bodyPr wrap="square" rtlCol="0">
            <a:spAutoFit/>
          </a:bodyPr>
          <a:lstStyle/>
          <a:p>
            <a:pPr lvl="0"/>
            <a:r>
              <a:rPr lang="en-US" sz="2000" b="1" dirty="0">
                <a:solidFill>
                  <a:schemeClr val="accent4">
                    <a:lumMod val="75000"/>
                  </a:schemeClr>
                </a:solidFill>
                <a:latin typeface="Ink Free" panose="03080402000500000000" pitchFamily="66" charset="0"/>
              </a:rPr>
              <a:t>How much can you afford?</a:t>
            </a:r>
          </a:p>
          <a:p>
            <a:pPr marL="177800" lvl="0" indent="-177800" defTabSz="685800" fontAlgn="base">
              <a:lnSpc>
                <a:spcPct val="90000"/>
              </a:lnSpc>
              <a:spcBef>
                <a:spcPts val="750"/>
              </a:spcBef>
              <a:spcAft>
                <a:spcPct val="0"/>
              </a:spcAft>
            </a:pPr>
            <a:r>
              <a:rPr lang="en-US" altLang="en-US" sz="2000" b="1" i="1" dirty="0">
                <a:solidFill>
                  <a:prstClr val="white"/>
                </a:solidFill>
              </a:rPr>
              <a:t>Prequalification</a:t>
            </a:r>
          </a:p>
          <a:p>
            <a:pPr marL="177800" lvl="0" indent="-177800" defTabSz="685800" fontAlgn="base">
              <a:lnSpc>
                <a:spcPct val="90000"/>
              </a:lnSpc>
              <a:spcBef>
                <a:spcPts val="750"/>
              </a:spcBef>
              <a:spcAft>
                <a:spcPct val="0"/>
              </a:spcAft>
              <a:buFont typeface="Arial" panose="020B0604020202020204" pitchFamily="34" charset="0"/>
              <a:buChar char="•"/>
            </a:pPr>
            <a:r>
              <a:rPr lang="en-US" altLang="en-US" sz="2000" dirty="0">
                <a:solidFill>
                  <a:prstClr val="white"/>
                </a:solidFill>
              </a:rPr>
              <a:t>Establishes how much you </a:t>
            </a:r>
            <a:br>
              <a:rPr lang="en-US" altLang="en-US" sz="2000" dirty="0">
                <a:solidFill>
                  <a:prstClr val="white"/>
                </a:solidFill>
              </a:rPr>
            </a:br>
            <a:r>
              <a:rPr lang="en-US" altLang="en-US" sz="2000" dirty="0">
                <a:solidFill>
                  <a:prstClr val="white"/>
                </a:solidFill>
              </a:rPr>
              <a:t>can afford to borrow </a:t>
            </a:r>
          </a:p>
          <a:p>
            <a:pPr marL="177800" lvl="0" indent="-177800" defTabSz="685800" fontAlgn="base">
              <a:lnSpc>
                <a:spcPct val="90000"/>
              </a:lnSpc>
              <a:spcBef>
                <a:spcPts val="750"/>
              </a:spcBef>
              <a:spcAft>
                <a:spcPct val="0"/>
              </a:spcAft>
              <a:buFont typeface="Arial" panose="020B0604020202020204" pitchFamily="34" charset="0"/>
              <a:buChar char="•"/>
            </a:pPr>
            <a:r>
              <a:rPr lang="en-US" altLang="en-US" sz="2000" dirty="0">
                <a:solidFill>
                  <a:prstClr val="white"/>
                </a:solidFill>
              </a:rPr>
              <a:t>Is not an assurance of </a:t>
            </a:r>
            <a:br>
              <a:rPr lang="en-US" altLang="en-US" sz="2000" dirty="0">
                <a:solidFill>
                  <a:prstClr val="white"/>
                </a:solidFill>
              </a:rPr>
            </a:br>
            <a:r>
              <a:rPr lang="en-US" altLang="en-US" sz="2000" dirty="0">
                <a:solidFill>
                  <a:prstClr val="white"/>
                </a:solidFill>
              </a:rPr>
              <a:t>mortgage approval</a:t>
            </a:r>
          </a:p>
          <a:p>
            <a:pPr marL="177800" lvl="0" indent="-177800" defTabSz="685800" fontAlgn="base">
              <a:lnSpc>
                <a:spcPct val="90000"/>
              </a:lnSpc>
              <a:spcBef>
                <a:spcPts val="750"/>
              </a:spcBef>
              <a:spcAft>
                <a:spcPct val="0"/>
              </a:spcAft>
            </a:pPr>
            <a:r>
              <a:rPr lang="en-US" altLang="en-US" sz="2000" b="1" i="1" dirty="0">
                <a:solidFill>
                  <a:prstClr val="white"/>
                </a:solidFill>
              </a:rPr>
              <a:t>Preapproval</a:t>
            </a:r>
            <a:r>
              <a:rPr lang="en-US" altLang="en-US" sz="2000" dirty="0">
                <a:solidFill>
                  <a:prstClr val="white"/>
                </a:solidFill>
              </a:rPr>
              <a:t> </a:t>
            </a:r>
          </a:p>
          <a:p>
            <a:pPr marL="177800" lvl="0" indent="-177800" defTabSz="685800" fontAlgn="base">
              <a:lnSpc>
                <a:spcPct val="90000"/>
              </a:lnSpc>
              <a:spcBef>
                <a:spcPts val="750"/>
              </a:spcBef>
              <a:spcAft>
                <a:spcPct val="0"/>
              </a:spcAft>
              <a:buFont typeface="Arial" panose="020B0604020202020204" pitchFamily="34" charset="0"/>
              <a:buChar char="•"/>
            </a:pPr>
            <a:r>
              <a:rPr lang="en-US" altLang="en-US" sz="2000" dirty="0">
                <a:solidFill>
                  <a:prstClr val="white"/>
                </a:solidFill>
              </a:rPr>
              <a:t>Is a firm decision on a home loan </a:t>
            </a:r>
          </a:p>
          <a:p>
            <a:pPr marL="177800" lvl="0" indent="-177800" defTabSz="685800" fontAlgn="base">
              <a:lnSpc>
                <a:spcPct val="90000"/>
              </a:lnSpc>
              <a:spcBef>
                <a:spcPts val="750"/>
              </a:spcBef>
              <a:spcAft>
                <a:spcPct val="0"/>
              </a:spcAft>
              <a:buFont typeface="Arial" panose="020B0604020202020204" pitchFamily="34" charset="0"/>
              <a:buChar char="•"/>
            </a:pPr>
            <a:r>
              <a:rPr lang="en-US" altLang="en-US" sz="2000" dirty="0">
                <a:solidFill>
                  <a:prstClr val="white"/>
                </a:solidFill>
              </a:rPr>
              <a:t>Makes you a “cash buyer” </a:t>
            </a:r>
            <a:br>
              <a:rPr lang="en-US" altLang="en-US" sz="2000" dirty="0">
                <a:solidFill>
                  <a:prstClr val="white"/>
                </a:solidFill>
              </a:rPr>
            </a:br>
            <a:r>
              <a:rPr lang="en-US" altLang="en-US" sz="2000" dirty="0">
                <a:solidFill>
                  <a:prstClr val="white"/>
                </a:solidFill>
              </a:rPr>
              <a:t>in seller’s eyes </a:t>
            </a:r>
          </a:p>
          <a:p>
            <a:pPr marL="177800" lvl="0" indent="-177800" defTabSz="685800" fontAlgn="base">
              <a:lnSpc>
                <a:spcPct val="90000"/>
              </a:lnSpc>
              <a:spcBef>
                <a:spcPts val="750"/>
              </a:spcBef>
              <a:spcAft>
                <a:spcPct val="0"/>
              </a:spcAft>
              <a:buFont typeface="Arial" panose="020B0604020202020204" pitchFamily="34" charset="0"/>
              <a:buChar char="•"/>
            </a:pPr>
            <a:r>
              <a:rPr lang="en-US" altLang="en-US" sz="2000" dirty="0">
                <a:solidFill>
                  <a:prstClr val="white"/>
                </a:solidFill>
              </a:rPr>
              <a:t>Gives you increased bargaining power</a:t>
            </a:r>
          </a:p>
        </p:txBody>
      </p:sp>
      <p:sp>
        <p:nvSpPr>
          <p:cNvPr id="4" name="TextBox 3">
            <a:extLst>
              <a:ext uri="{FF2B5EF4-FFF2-40B4-BE49-F238E27FC236}">
                <a16:creationId xmlns:a16="http://schemas.microsoft.com/office/drawing/2014/main" id="{05EBC3BB-8952-422E-BFCD-0423AEB3C769}"/>
              </a:ext>
            </a:extLst>
          </p:cNvPr>
          <p:cNvSpPr txBox="1"/>
          <p:nvPr/>
        </p:nvSpPr>
        <p:spPr>
          <a:xfrm>
            <a:off x="4024422" y="1131471"/>
            <a:ext cx="3668233" cy="5491760"/>
          </a:xfrm>
          <a:prstGeom prst="rect">
            <a:avLst/>
          </a:prstGeom>
          <a:noFill/>
        </p:spPr>
        <p:txBody>
          <a:bodyPr wrap="square" rtlCol="0">
            <a:spAutoFit/>
          </a:bodyPr>
          <a:lstStyle/>
          <a:p>
            <a:pPr marL="177800" lvl="0" indent="-177800" defTabSz="685800" fontAlgn="base">
              <a:lnSpc>
                <a:spcPct val="90000"/>
              </a:lnSpc>
              <a:spcBef>
                <a:spcPts val="750"/>
              </a:spcBef>
              <a:spcAft>
                <a:spcPct val="0"/>
              </a:spcAft>
            </a:pPr>
            <a:r>
              <a:rPr lang="en-US" altLang="en-US" sz="2000" b="1" i="1" dirty="0">
                <a:solidFill>
                  <a:schemeClr val="accent4">
                    <a:lumMod val="75000"/>
                  </a:schemeClr>
                </a:solidFill>
                <a:latin typeface="Ink Free" panose="03080402000500000000" pitchFamily="66" charset="0"/>
              </a:rPr>
              <a:t>Fixed Rate vs. Adjustable Rate</a:t>
            </a:r>
          </a:p>
          <a:p>
            <a:pPr marL="177800" lvl="0" indent="-177800" defTabSz="685800" fontAlgn="base">
              <a:lnSpc>
                <a:spcPct val="90000"/>
              </a:lnSpc>
              <a:spcBef>
                <a:spcPts val="750"/>
              </a:spcBef>
              <a:spcAft>
                <a:spcPct val="0"/>
              </a:spcAft>
            </a:pPr>
            <a:r>
              <a:rPr lang="en-US" altLang="en-US" sz="2000" b="1" i="1" dirty="0">
                <a:solidFill>
                  <a:prstClr val="white"/>
                </a:solidFill>
              </a:rPr>
              <a:t>Fixed Rate Mortgages </a:t>
            </a:r>
          </a:p>
          <a:p>
            <a:pPr marL="177800" lvl="0" indent="-177800" defTabSz="685800" fontAlgn="base">
              <a:lnSpc>
                <a:spcPct val="90000"/>
              </a:lnSpc>
              <a:spcBef>
                <a:spcPts val="750"/>
              </a:spcBef>
              <a:spcAft>
                <a:spcPct val="0"/>
              </a:spcAft>
              <a:buFont typeface="Arial" panose="020B0604020202020204" pitchFamily="34" charset="0"/>
              <a:buChar char="•"/>
            </a:pPr>
            <a:r>
              <a:rPr lang="en-US" altLang="en-US" sz="2000" dirty="0">
                <a:solidFill>
                  <a:prstClr val="white"/>
                </a:solidFill>
              </a:rPr>
              <a:t>Have the same interest rate for the entire term of the loan </a:t>
            </a:r>
          </a:p>
          <a:p>
            <a:pPr marL="177800" lvl="0" indent="-177800" defTabSz="685800" fontAlgn="base">
              <a:lnSpc>
                <a:spcPct val="90000"/>
              </a:lnSpc>
              <a:spcBef>
                <a:spcPts val="750"/>
              </a:spcBef>
              <a:spcAft>
                <a:spcPct val="0"/>
              </a:spcAft>
              <a:buFont typeface="Arial" panose="020B0604020202020204" pitchFamily="34" charset="0"/>
              <a:buChar char="•"/>
            </a:pPr>
            <a:r>
              <a:rPr lang="en-US" altLang="en-US" sz="2000" dirty="0">
                <a:solidFill>
                  <a:prstClr val="white"/>
                </a:solidFill>
              </a:rPr>
              <a:t>Payments are stable and predictable</a:t>
            </a:r>
          </a:p>
          <a:p>
            <a:pPr marL="177800" lvl="0" indent="-177800" defTabSz="685800" fontAlgn="base">
              <a:lnSpc>
                <a:spcPct val="90000"/>
              </a:lnSpc>
              <a:spcBef>
                <a:spcPts val="750"/>
              </a:spcBef>
              <a:spcAft>
                <a:spcPct val="0"/>
              </a:spcAft>
              <a:buFont typeface="Arial" panose="020B0604020202020204" pitchFamily="34" charset="0"/>
              <a:buChar char="•"/>
            </a:pPr>
            <a:r>
              <a:rPr lang="en-US" altLang="en-US" sz="2000" dirty="0">
                <a:solidFill>
                  <a:prstClr val="white"/>
                </a:solidFill>
              </a:rPr>
              <a:t>Higher interest rates than others</a:t>
            </a:r>
          </a:p>
          <a:p>
            <a:pPr marL="177800" lvl="0" indent="-177800" defTabSz="685800" fontAlgn="base">
              <a:lnSpc>
                <a:spcPct val="90000"/>
              </a:lnSpc>
              <a:spcBef>
                <a:spcPts val="750"/>
              </a:spcBef>
              <a:spcAft>
                <a:spcPct val="0"/>
              </a:spcAft>
            </a:pPr>
            <a:r>
              <a:rPr lang="en-US" altLang="en-US" sz="2000" b="1" i="1" dirty="0">
                <a:solidFill>
                  <a:prstClr val="white"/>
                </a:solidFill>
              </a:rPr>
              <a:t>Adjustable Rate Mortgages (ARMs)</a:t>
            </a:r>
            <a:endParaRPr lang="en-US" altLang="en-US" sz="2000" dirty="0">
              <a:solidFill>
                <a:prstClr val="white"/>
              </a:solidFill>
            </a:endParaRPr>
          </a:p>
          <a:p>
            <a:pPr marL="177800" lvl="0" indent="-177800" defTabSz="685800" fontAlgn="base">
              <a:lnSpc>
                <a:spcPct val="90000"/>
              </a:lnSpc>
              <a:spcBef>
                <a:spcPts val="750"/>
              </a:spcBef>
              <a:spcAft>
                <a:spcPct val="0"/>
              </a:spcAft>
              <a:buFont typeface="Arial" panose="020B0604020202020204" pitchFamily="34" charset="0"/>
              <a:buChar char="•"/>
            </a:pPr>
            <a:r>
              <a:rPr lang="en-US" altLang="en-US" sz="2000" dirty="0">
                <a:solidFill>
                  <a:prstClr val="white"/>
                </a:solidFill>
              </a:rPr>
              <a:t>Have interest rates linked to a financial index that changes periodically over the life of the loan</a:t>
            </a:r>
          </a:p>
          <a:p>
            <a:pPr marL="177800" lvl="0" indent="-177800" defTabSz="685800" fontAlgn="base">
              <a:lnSpc>
                <a:spcPct val="90000"/>
              </a:lnSpc>
              <a:spcBef>
                <a:spcPts val="750"/>
              </a:spcBef>
              <a:spcAft>
                <a:spcPct val="0"/>
              </a:spcAft>
              <a:buFont typeface="Arial" panose="020B0604020202020204" pitchFamily="34" charset="0"/>
              <a:buChar char="•"/>
            </a:pPr>
            <a:r>
              <a:rPr lang="en-US" altLang="en-US" sz="2000" dirty="0">
                <a:solidFill>
                  <a:prstClr val="white"/>
                </a:solidFill>
              </a:rPr>
              <a:t>Initial payments may be lower, making the ARM more affordable</a:t>
            </a:r>
          </a:p>
        </p:txBody>
      </p:sp>
      <p:sp>
        <p:nvSpPr>
          <p:cNvPr id="5" name="TextBox 4">
            <a:extLst>
              <a:ext uri="{FF2B5EF4-FFF2-40B4-BE49-F238E27FC236}">
                <a16:creationId xmlns:a16="http://schemas.microsoft.com/office/drawing/2014/main" id="{851093A8-C541-4A66-99F0-2C6E1221DC66}"/>
              </a:ext>
            </a:extLst>
          </p:cNvPr>
          <p:cNvSpPr txBox="1"/>
          <p:nvPr/>
        </p:nvSpPr>
        <p:spPr>
          <a:xfrm>
            <a:off x="8282763" y="-1"/>
            <a:ext cx="3909237" cy="7187609"/>
          </a:xfrm>
          <a:prstGeom prst="rect">
            <a:avLst/>
          </a:prstGeom>
          <a:noFill/>
        </p:spPr>
        <p:txBody>
          <a:bodyPr wrap="square" rtlCol="0">
            <a:spAutoFit/>
          </a:bodyPr>
          <a:lstStyle/>
          <a:p>
            <a:pPr marL="177800" lvl="0" indent="-177800" defTabSz="685800" fontAlgn="base">
              <a:lnSpc>
                <a:spcPct val="90000"/>
              </a:lnSpc>
              <a:spcBef>
                <a:spcPts val="750"/>
              </a:spcBef>
              <a:spcAft>
                <a:spcPct val="0"/>
              </a:spcAft>
            </a:pPr>
            <a:r>
              <a:rPr lang="en-US" altLang="en-US" sz="2000" b="1" dirty="0">
                <a:solidFill>
                  <a:schemeClr val="accent4">
                    <a:lumMod val="75000"/>
                  </a:schemeClr>
                </a:solidFill>
                <a:latin typeface="Ink Free" panose="03080402000500000000" pitchFamily="66" charset="0"/>
                <a:ea typeface="+mj-ea"/>
                <a:cs typeface="+mj-cs"/>
              </a:rPr>
              <a:t>Applying for a mortgage</a:t>
            </a:r>
          </a:p>
          <a:p>
            <a:pPr marL="177800" lvl="0" indent="-177800" defTabSz="685800" fontAlgn="base">
              <a:lnSpc>
                <a:spcPct val="90000"/>
              </a:lnSpc>
              <a:spcBef>
                <a:spcPts val="750"/>
              </a:spcBef>
              <a:spcAft>
                <a:spcPct val="0"/>
              </a:spcAft>
            </a:pPr>
            <a:r>
              <a:rPr lang="en-US" altLang="en-US" dirty="0">
                <a:solidFill>
                  <a:prstClr val="white"/>
                </a:solidFill>
              </a:rPr>
              <a:t>The lender may request copies of:</a:t>
            </a:r>
          </a:p>
          <a:p>
            <a:pPr marL="177800" lvl="0" indent="-177800" defTabSz="685800" fontAlgn="base">
              <a:lnSpc>
                <a:spcPct val="90000"/>
              </a:lnSpc>
              <a:spcBef>
                <a:spcPts val="750"/>
              </a:spcBef>
              <a:spcAft>
                <a:spcPct val="0"/>
              </a:spcAft>
              <a:buFont typeface="Arial" panose="020B0604020202020204" pitchFamily="34" charset="0"/>
              <a:buChar char="•"/>
            </a:pPr>
            <a:r>
              <a:rPr lang="en-US" altLang="en-US" dirty="0">
                <a:solidFill>
                  <a:prstClr val="white"/>
                </a:solidFill>
              </a:rPr>
              <a:t>Current pay stubs</a:t>
            </a:r>
          </a:p>
          <a:p>
            <a:pPr marL="177800" lvl="0" indent="-177800" defTabSz="685800" fontAlgn="base">
              <a:lnSpc>
                <a:spcPct val="90000"/>
              </a:lnSpc>
              <a:spcBef>
                <a:spcPts val="750"/>
              </a:spcBef>
              <a:spcAft>
                <a:spcPct val="0"/>
              </a:spcAft>
              <a:buFont typeface="Arial" panose="020B0604020202020204" pitchFamily="34" charset="0"/>
              <a:buChar char="•"/>
            </a:pPr>
            <a:r>
              <a:rPr lang="en-US" altLang="en-US" dirty="0">
                <a:solidFill>
                  <a:prstClr val="white"/>
                </a:solidFill>
              </a:rPr>
              <a:t>Bank statements</a:t>
            </a:r>
          </a:p>
          <a:p>
            <a:pPr marL="177800" lvl="0" indent="-177800" defTabSz="685800" fontAlgn="base">
              <a:lnSpc>
                <a:spcPct val="90000"/>
              </a:lnSpc>
              <a:spcBef>
                <a:spcPts val="750"/>
              </a:spcBef>
              <a:spcAft>
                <a:spcPct val="0"/>
              </a:spcAft>
              <a:buFont typeface="Arial" panose="020B0604020202020204" pitchFamily="34" charset="0"/>
              <a:buChar char="•"/>
            </a:pPr>
            <a:r>
              <a:rPr lang="en-US" altLang="en-US" dirty="0">
                <a:solidFill>
                  <a:prstClr val="white"/>
                </a:solidFill>
              </a:rPr>
              <a:t>Credit card statements</a:t>
            </a:r>
          </a:p>
          <a:p>
            <a:pPr marL="177800" lvl="0" indent="-177800" defTabSz="685800" fontAlgn="base">
              <a:lnSpc>
                <a:spcPct val="90000"/>
              </a:lnSpc>
              <a:spcBef>
                <a:spcPts val="750"/>
              </a:spcBef>
              <a:spcAft>
                <a:spcPct val="0"/>
              </a:spcAft>
              <a:buFont typeface="Arial" panose="020B0604020202020204" pitchFamily="34" charset="0"/>
              <a:buChar char="•"/>
            </a:pPr>
            <a:r>
              <a:rPr lang="en-US" altLang="en-US" dirty="0">
                <a:solidFill>
                  <a:prstClr val="white"/>
                </a:solidFill>
              </a:rPr>
              <a:t>Investment/brokerage firm statements</a:t>
            </a:r>
          </a:p>
          <a:p>
            <a:pPr marL="177800" lvl="0" indent="-177800" defTabSz="685800" fontAlgn="base">
              <a:lnSpc>
                <a:spcPct val="90000"/>
              </a:lnSpc>
              <a:spcBef>
                <a:spcPts val="750"/>
              </a:spcBef>
              <a:spcAft>
                <a:spcPct val="0"/>
              </a:spcAft>
              <a:buFont typeface="Arial" panose="020B0604020202020204" pitchFamily="34" charset="0"/>
              <a:buChar char="•"/>
            </a:pPr>
            <a:r>
              <a:rPr lang="en-US" altLang="en-US" dirty="0">
                <a:solidFill>
                  <a:prstClr val="white"/>
                </a:solidFill>
              </a:rPr>
              <a:t>Loan statements</a:t>
            </a:r>
          </a:p>
          <a:p>
            <a:pPr marL="177800" lvl="0" indent="-177800" defTabSz="685800" fontAlgn="base">
              <a:lnSpc>
                <a:spcPct val="90000"/>
              </a:lnSpc>
              <a:spcBef>
                <a:spcPts val="750"/>
              </a:spcBef>
              <a:spcAft>
                <a:spcPct val="0"/>
              </a:spcAft>
              <a:buFont typeface="Arial" panose="020B0604020202020204" pitchFamily="34" charset="0"/>
              <a:buChar char="•"/>
            </a:pPr>
            <a:r>
              <a:rPr lang="en-US" altLang="en-US" dirty="0">
                <a:solidFill>
                  <a:prstClr val="white"/>
                </a:solidFill>
              </a:rPr>
              <a:t>Tax returns, usually for two years</a:t>
            </a:r>
          </a:p>
          <a:p>
            <a:pPr lvl="0" defTabSz="685800" fontAlgn="base">
              <a:lnSpc>
                <a:spcPct val="90000"/>
              </a:lnSpc>
              <a:spcBef>
                <a:spcPts val="750"/>
              </a:spcBef>
              <a:spcAft>
                <a:spcPct val="0"/>
              </a:spcAft>
            </a:pPr>
            <a:r>
              <a:rPr lang="en-US" altLang="en-US" sz="2000" b="1" dirty="0">
                <a:solidFill>
                  <a:schemeClr val="accent4">
                    <a:lumMod val="75000"/>
                  </a:schemeClr>
                </a:solidFill>
                <a:latin typeface="Ink Free" panose="03080402000500000000" pitchFamily="66" charset="0"/>
              </a:rPr>
              <a:t>Then…</a:t>
            </a:r>
          </a:p>
          <a:p>
            <a:pPr marL="177800" lvl="0" indent="-177800" defTabSz="685800" fontAlgn="base">
              <a:lnSpc>
                <a:spcPct val="90000"/>
              </a:lnSpc>
              <a:spcBef>
                <a:spcPts val="750"/>
              </a:spcBef>
              <a:spcAft>
                <a:spcPct val="0"/>
              </a:spcAft>
              <a:buFont typeface="Arial" panose="020B0604020202020204" pitchFamily="34" charset="0"/>
              <a:buChar char="•"/>
            </a:pPr>
            <a:r>
              <a:rPr lang="en-US" dirty="0">
                <a:solidFill>
                  <a:schemeClr val="bg1"/>
                </a:solidFill>
              </a:rPr>
              <a:t>Loan application is completed and submitted to lender</a:t>
            </a:r>
          </a:p>
          <a:p>
            <a:pPr marL="177800" lvl="0" indent="-177800" defTabSz="685800" fontAlgn="base">
              <a:lnSpc>
                <a:spcPct val="90000"/>
              </a:lnSpc>
              <a:spcBef>
                <a:spcPts val="750"/>
              </a:spcBef>
              <a:spcAft>
                <a:spcPct val="0"/>
              </a:spcAft>
              <a:buFont typeface="Arial" panose="020B0604020202020204" pitchFamily="34" charset="0"/>
              <a:buChar char="•"/>
            </a:pPr>
            <a:r>
              <a:rPr lang="en-US" dirty="0">
                <a:solidFill>
                  <a:schemeClr val="bg1"/>
                </a:solidFill>
              </a:rPr>
              <a:t>Lender orders appraisal, credit report, verification of your </a:t>
            </a:r>
            <a:br>
              <a:rPr lang="en-US" dirty="0">
                <a:solidFill>
                  <a:schemeClr val="bg1"/>
                </a:solidFill>
              </a:rPr>
            </a:br>
            <a:r>
              <a:rPr lang="en-US" dirty="0">
                <a:solidFill>
                  <a:schemeClr val="bg1"/>
                </a:solidFill>
              </a:rPr>
              <a:t>employment and assets</a:t>
            </a:r>
          </a:p>
          <a:p>
            <a:pPr marL="177800" lvl="0" indent="-177800" defTabSz="685800" fontAlgn="base">
              <a:lnSpc>
                <a:spcPct val="90000"/>
              </a:lnSpc>
              <a:spcBef>
                <a:spcPts val="750"/>
              </a:spcBef>
              <a:spcAft>
                <a:spcPct val="0"/>
              </a:spcAft>
              <a:buFont typeface="Arial" panose="020B0604020202020204" pitchFamily="34" charset="0"/>
              <a:buChar char="•"/>
            </a:pPr>
            <a:r>
              <a:rPr lang="en-US" dirty="0">
                <a:solidFill>
                  <a:schemeClr val="bg1"/>
                </a:solidFill>
              </a:rPr>
              <a:t>Lender provides a good faith estimate of closing and related </a:t>
            </a:r>
            <a:br>
              <a:rPr lang="en-US" dirty="0">
                <a:solidFill>
                  <a:schemeClr val="bg1"/>
                </a:solidFill>
              </a:rPr>
            </a:br>
            <a:r>
              <a:rPr lang="en-US" dirty="0">
                <a:solidFill>
                  <a:schemeClr val="bg1"/>
                </a:solidFill>
              </a:rPr>
              <a:t>costs, plus initial Truth In Lending disclosures</a:t>
            </a:r>
          </a:p>
          <a:p>
            <a:pPr marL="177800" lvl="0" indent="-177800" defTabSz="685800" fontAlgn="base">
              <a:lnSpc>
                <a:spcPct val="90000"/>
              </a:lnSpc>
              <a:spcBef>
                <a:spcPts val="750"/>
              </a:spcBef>
              <a:spcAft>
                <a:spcPct val="0"/>
              </a:spcAft>
              <a:buFont typeface="Arial" panose="020B0604020202020204" pitchFamily="34" charset="0"/>
              <a:buChar char="•"/>
            </a:pPr>
            <a:r>
              <a:rPr lang="en-US" dirty="0">
                <a:solidFill>
                  <a:schemeClr val="bg1"/>
                </a:solidFill>
              </a:rPr>
              <a:t>Lender evaluates application &amp; support documents, approves </a:t>
            </a:r>
            <a:br>
              <a:rPr lang="en-US" dirty="0">
                <a:solidFill>
                  <a:schemeClr val="bg1"/>
                </a:solidFill>
              </a:rPr>
            </a:br>
            <a:r>
              <a:rPr lang="en-US" dirty="0">
                <a:solidFill>
                  <a:schemeClr val="bg1"/>
                </a:solidFill>
              </a:rPr>
              <a:t>loan and issues letter of commitment</a:t>
            </a:r>
          </a:p>
          <a:p>
            <a:pPr marL="177800" lvl="0" indent="-177800" defTabSz="685800" fontAlgn="base">
              <a:lnSpc>
                <a:spcPct val="90000"/>
              </a:lnSpc>
              <a:spcBef>
                <a:spcPts val="750"/>
              </a:spcBef>
              <a:spcAft>
                <a:spcPct val="0"/>
              </a:spcAft>
              <a:buFont typeface="Arial" panose="020B0604020202020204" pitchFamily="34" charset="0"/>
              <a:buChar char="•"/>
            </a:pPr>
            <a:endParaRPr lang="en-US" dirty="0"/>
          </a:p>
        </p:txBody>
      </p:sp>
    </p:spTree>
    <p:extLst>
      <p:ext uri="{BB962C8B-B14F-4D97-AF65-F5344CB8AC3E}">
        <p14:creationId xmlns:p14="http://schemas.microsoft.com/office/powerpoint/2010/main" val="1656903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DEE70D0B-BA4B-4EE6-AC09-431AF461FB69}"/>
              </a:ext>
            </a:extLst>
          </p:cNvPr>
          <p:cNvPicPr>
            <a:picLocks noChangeAspect="1"/>
          </p:cNvPicPr>
          <p:nvPr/>
        </p:nvPicPr>
        <p:blipFill rotWithShape="1">
          <a:blip r:embed="rId2">
            <a:extLst>
              <a:ext uri="{28A0092B-C50C-407E-A947-70E740481C1C}">
                <a14:useLocalDpi xmlns:a14="http://schemas.microsoft.com/office/drawing/2010/main" val="0"/>
              </a:ext>
            </a:extLst>
          </a:blip>
          <a:srcRect l="16602" t="14369" r="17864" b="8091"/>
          <a:stretch/>
        </p:blipFill>
        <p:spPr>
          <a:xfrm>
            <a:off x="1100832" y="0"/>
            <a:ext cx="10307903" cy="6860483"/>
          </a:xfrm>
          <a:prstGeom prst="rect">
            <a:avLst/>
          </a:prstGeom>
        </p:spPr>
      </p:pic>
    </p:spTree>
    <p:extLst>
      <p:ext uri="{BB962C8B-B14F-4D97-AF65-F5344CB8AC3E}">
        <p14:creationId xmlns:p14="http://schemas.microsoft.com/office/powerpoint/2010/main" val="1527875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yellow and black truck parked in a parking lot&#10;&#10;Description automatically generated">
            <a:extLst>
              <a:ext uri="{FF2B5EF4-FFF2-40B4-BE49-F238E27FC236}">
                <a16:creationId xmlns:a16="http://schemas.microsoft.com/office/drawing/2014/main" id="{9B6838E9-97DB-4CD5-AF5A-4FC5FD1CB14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4046" b="11367"/>
          <a:stretch/>
        </p:blipFill>
        <p:spPr>
          <a:xfrm>
            <a:off x="20" y="-10623"/>
            <a:ext cx="12191980" cy="6857990"/>
          </a:xfrm>
          <a:prstGeom prst="rect">
            <a:avLst/>
          </a:prstGeom>
          <a:effectLst>
            <a:softEdge rad="12700"/>
          </a:effectLst>
        </p:spPr>
      </p:pic>
      <p:sp>
        <p:nvSpPr>
          <p:cNvPr id="9" name="TextBox 8">
            <a:extLst>
              <a:ext uri="{FF2B5EF4-FFF2-40B4-BE49-F238E27FC236}">
                <a16:creationId xmlns:a16="http://schemas.microsoft.com/office/drawing/2014/main" id="{FA92CC59-F911-4DCE-8775-636F8ECC4D98}"/>
              </a:ext>
            </a:extLst>
          </p:cNvPr>
          <p:cNvSpPr txBox="1"/>
          <p:nvPr/>
        </p:nvSpPr>
        <p:spPr>
          <a:xfrm>
            <a:off x="8382727" y="3703493"/>
            <a:ext cx="882503" cy="646331"/>
          </a:xfrm>
          <a:prstGeom prst="rect">
            <a:avLst/>
          </a:prstGeom>
          <a:noFill/>
        </p:spPr>
        <p:txBody>
          <a:bodyPr wrap="square" rtlCol="0">
            <a:spAutoFit/>
          </a:bodyPr>
          <a:lstStyle/>
          <a:p>
            <a:r>
              <a:rPr lang="en-US" sz="3600" b="1" dirty="0">
                <a:solidFill>
                  <a:schemeClr val="accent4">
                    <a:lumMod val="50000"/>
                  </a:schemeClr>
                </a:solidFill>
                <a:latin typeface="Agency FB" panose="020B0503020202020204" pitchFamily="34" charset="0"/>
              </a:rPr>
              <a:t>YOU</a:t>
            </a:r>
          </a:p>
        </p:txBody>
      </p:sp>
      <p:pic>
        <p:nvPicPr>
          <p:cNvPr id="10" name="Picture 2" descr="Image result for realty one group 6 cs to success">
            <a:extLst>
              <a:ext uri="{FF2B5EF4-FFF2-40B4-BE49-F238E27FC236}">
                <a16:creationId xmlns:a16="http://schemas.microsoft.com/office/drawing/2014/main" id="{E7CDBF54-506D-4B75-AE37-7AAC4531A3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04591">
            <a:off x="334873" y="512572"/>
            <a:ext cx="3377713" cy="24499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sign in the dark&#10;&#10;Description automatically generated">
            <a:extLst>
              <a:ext uri="{FF2B5EF4-FFF2-40B4-BE49-F238E27FC236}">
                <a16:creationId xmlns:a16="http://schemas.microsoft.com/office/drawing/2014/main" id="{CB7D00DA-EA3D-47E5-918D-78DCE7D205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2249" y="4646417"/>
            <a:ext cx="470647" cy="521006"/>
          </a:xfrm>
          <a:prstGeom prst="rect">
            <a:avLst/>
          </a:prstGeom>
        </p:spPr>
      </p:pic>
      <p:pic>
        <p:nvPicPr>
          <p:cNvPr id="13" name="Picture 12" descr="A sign in the dark&#10;&#10;Description automatically generated">
            <a:extLst>
              <a:ext uri="{FF2B5EF4-FFF2-40B4-BE49-F238E27FC236}">
                <a16:creationId xmlns:a16="http://schemas.microsoft.com/office/drawing/2014/main" id="{4647FD26-72DC-4572-A6CA-E1DCFF1B74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5938" y="5167423"/>
            <a:ext cx="384194" cy="425303"/>
          </a:xfrm>
          <a:prstGeom prst="rect">
            <a:avLst/>
          </a:prstGeom>
        </p:spPr>
      </p:pic>
      <p:pic>
        <p:nvPicPr>
          <p:cNvPr id="14" name="Picture 13" descr="A sign in the dark&#10;&#10;Description automatically generated">
            <a:extLst>
              <a:ext uri="{FF2B5EF4-FFF2-40B4-BE49-F238E27FC236}">
                <a16:creationId xmlns:a16="http://schemas.microsoft.com/office/drawing/2014/main" id="{6A7BD98F-8154-49F4-AC80-BEE8EF05F2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4094" y="5183753"/>
            <a:ext cx="288155" cy="318987"/>
          </a:xfrm>
          <a:prstGeom prst="rect">
            <a:avLst/>
          </a:prstGeom>
        </p:spPr>
      </p:pic>
      <p:pic>
        <p:nvPicPr>
          <p:cNvPr id="15" name="Picture 14" descr="A sign in the dark&#10;&#10;Description automatically generated">
            <a:extLst>
              <a:ext uri="{FF2B5EF4-FFF2-40B4-BE49-F238E27FC236}">
                <a16:creationId xmlns:a16="http://schemas.microsoft.com/office/drawing/2014/main" id="{764E9522-DFAA-422F-8F44-735F06325B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1734" y="5659364"/>
            <a:ext cx="470647" cy="521006"/>
          </a:xfrm>
          <a:prstGeom prst="rect">
            <a:avLst/>
          </a:prstGeom>
        </p:spPr>
      </p:pic>
      <p:pic>
        <p:nvPicPr>
          <p:cNvPr id="16" name="Picture 15" descr="A sign in the dark&#10;&#10;Description automatically generated">
            <a:extLst>
              <a:ext uri="{FF2B5EF4-FFF2-40B4-BE49-F238E27FC236}">
                <a16:creationId xmlns:a16="http://schemas.microsoft.com/office/drawing/2014/main" id="{0DA2EC3F-8BF6-41C7-BA97-85E5857A6D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2481" y="5704357"/>
            <a:ext cx="470647" cy="521006"/>
          </a:xfrm>
          <a:prstGeom prst="rect">
            <a:avLst/>
          </a:prstGeom>
        </p:spPr>
      </p:pic>
      <p:pic>
        <p:nvPicPr>
          <p:cNvPr id="17" name="Picture 16" descr="A sign in the dark&#10;&#10;Description automatically generated">
            <a:extLst>
              <a:ext uri="{FF2B5EF4-FFF2-40B4-BE49-F238E27FC236}">
                <a16:creationId xmlns:a16="http://schemas.microsoft.com/office/drawing/2014/main" id="{B5172EA9-6C21-4223-A94C-E2DD8FF9E4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9487" y="6225363"/>
            <a:ext cx="470647" cy="521006"/>
          </a:xfrm>
          <a:prstGeom prst="rect">
            <a:avLst/>
          </a:prstGeom>
        </p:spPr>
      </p:pic>
      <p:pic>
        <p:nvPicPr>
          <p:cNvPr id="18" name="Picture 17" descr="A sign in the dark&#10;&#10;Description automatically generated">
            <a:extLst>
              <a:ext uri="{FF2B5EF4-FFF2-40B4-BE49-F238E27FC236}">
                <a16:creationId xmlns:a16="http://schemas.microsoft.com/office/drawing/2014/main" id="{17833A05-2EC9-4B49-AFE0-B8E59A1AC3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4808" y="6225363"/>
            <a:ext cx="470647" cy="521006"/>
          </a:xfrm>
          <a:prstGeom prst="rect">
            <a:avLst/>
          </a:prstGeom>
        </p:spPr>
      </p:pic>
      <p:pic>
        <p:nvPicPr>
          <p:cNvPr id="19" name="Picture 18" descr="A sign in the dark&#10;&#10;Description automatically generated">
            <a:extLst>
              <a:ext uri="{FF2B5EF4-FFF2-40B4-BE49-F238E27FC236}">
                <a16:creationId xmlns:a16="http://schemas.microsoft.com/office/drawing/2014/main" id="{E0F685F7-CB2E-4BF8-908F-77C765A6B2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2668" y="3786305"/>
            <a:ext cx="610643" cy="675982"/>
          </a:xfrm>
          <a:prstGeom prst="rect">
            <a:avLst/>
          </a:prstGeom>
        </p:spPr>
      </p:pic>
      <p:sp>
        <p:nvSpPr>
          <p:cNvPr id="21" name="Rectangle 20">
            <a:extLst>
              <a:ext uri="{FF2B5EF4-FFF2-40B4-BE49-F238E27FC236}">
                <a16:creationId xmlns:a16="http://schemas.microsoft.com/office/drawing/2014/main" id="{329362A7-C293-4B6B-A1DF-FE6B9911357A}"/>
              </a:ext>
            </a:extLst>
          </p:cNvPr>
          <p:cNvSpPr/>
          <p:nvPr/>
        </p:nvSpPr>
        <p:spPr>
          <a:xfrm>
            <a:off x="5092994" y="1181321"/>
            <a:ext cx="4029740" cy="3168503"/>
          </a:xfrm>
          <a:prstGeom prst="rect">
            <a:avLst/>
          </a:prstGeom>
          <a:solidFill>
            <a:srgbClr val="EEE800"/>
          </a:solidFill>
          <a:ln>
            <a:solidFill>
              <a:schemeClr val="tx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close up of a sign&#10;&#10;Description automatically generated">
            <a:extLst>
              <a:ext uri="{FF2B5EF4-FFF2-40B4-BE49-F238E27FC236}">
                <a16:creationId xmlns:a16="http://schemas.microsoft.com/office/drawing/2014/main" id="{AE8C7188-B957-4F20-93E3-43DBD3C6B7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316635" y="945244"/>
            <a:ext cx="1582459" cy="3643105"/>
          </a:xfrm>
          <a:prstGeom prst="rect">
            <a:avLst/>
          </a:prstGeom>
        </p:spPr>
      </p:pic>
    </p:spTree>
    <p:extLst>
      <p:ext uri="{BB962C8B-B14F-4D97-AF65-F5344CB8AC3E}">
        <p14:creationId xmlns:p14="http://schemas.microsoft.com/office/powerpoint/2010/main" val="1452061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5DB989-538C-4AF4-AC56-EA042BB7DDA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45866" y="2006591"/>
            <a:ext cx="4914559" cy="5060035"/>
          </a:xfrm>
          <a:prstGeom prst="rect">
            <a:avLst/>
          </a:prstGeom>
        </p:spPr>
      </p:pic>
      <p:pic>
        <p:nvPicPr>
          <p:cNvPr id="9" name="Picture 8">
            <a:extLst>
              <a:ext uri="{FF2B5EF4-FFF2-40B4-BE49-F238E27FC236}">
                <a16:creationId xmlns:a16="http://schemas.microsoft.com/office/drawing/2014/main" id="{6281F060-508F-47F7-ACC1-6099057432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5762" y="37765"/>
            <a:ext cx="2026993" cy="1809278"/>
          </a:xfrm>
          <a:prstGeom prst="rect">
            <a:avLst/>
          </a:prstGeom>
        </p:spPr>
      </p:pic>
      <p:pic>
        <p:nvPicPr>
          <p:cNvPr id="13" name="Picture 12">
            <a:extLst>
              <a:ext uri="{FF2B5EF4-FFF2-40B4-BE49-F238E27FC236}">
                <a16:creationId xmlns:a16="http://schemas.microsoft.com/office/drawing/2014/main" id="{470EBF2E-9BB2-4A5E-8691-0409ECF2BE69}"/>
              </a:ext>
            </a:extLst>
          </p:cNvPr>
          <p:cNvPicPr>
            <a:picLocks noChangeAspect="1"/>
          </p:cNvPicPr>
          <p:nvPr/>
        </p:nvPicPr>
        <p:blipFill>
          <a:blip r:embed="rId5"/>
          <a:stretch>
            <a:fillRect/>
          </a:stretch>
        </p:blipFill>
        <p:spPr>
          <a:xfrm>
            <a:off x="-332405" y="-483782"/>
            <a:ext cx="5021138" cy="7825563"/>
          </a:xfrm>
          <a:prstGeom prst="rect">
            <a:avLst/>
          </a:prstGeom>
        </p:spPr>
      </p:pic>
      <p:pic>
        <p:nvPicPr>
          <p:cNvPr id="14" name="Picture 13">
            <a:extLst>
              <a:ext uri="{FF2B5EF4-FFF2-40B4-BE49-F238E27FC236}">
                <a16:creationId xmlns:a16="http://schemas.microsoft.com/office/drawing/2014/main" id="{065BD3FA-D1CA-4975-9FBD-111515D42D09}"/>
              </a:ext>
            </a:extLst>
          </p:cNvPr>
          <p:cNvPicPr>
            <a:picLocks noChangeAspect="1"/>
          </p:cNvPicPr>
          <p:nvPr/>
        </p:nvPicPr>
        <p:blipFill>
          <a:blip r:embed="rId5"/>
          <a:stretch>
            <a:fillRect/>
          </a:stretch>
        </p:blipFill>
        <p:spPr>
          <a:xfrm>
            <a:off x="3639099" y="561634"/>
            <a:ext cx="4913802" cy="6660850"/>
          </a:xfrm>
          <a:prstGeom prst="rect">
            <a:avLst/>
          </a:prstGeom>
        </p:spPr>
      </p:pic>
      <p:pic>
        <p:nvPicPr>
          <p:cNvPr id="16" name="Picture 15" descr="A picture containing indoor, black, sitting&#10;&#10;Description automatically generated">
            <a:extLst>
              <a:ext uri="{FF2B5EF4-FFF2-40B4-BE49-F238E27FC236}">
                <a16:creationId xmlns:a16="http://schemas.microsoft.com/office/drawing/2014/main" id="{E7B29F55-A45F-450F-B544-EB5B66CEF71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440785" y="133458"/>
            <a:ext cx="4639641" cy="2370567"/>
          </a:xfrm>
          <a:prstGeom prst="rect">
            <a:avLst/>
          </a:prstGeom>
        </p:spPr>
      </p:pic>
      <p:sp>
        <p:nvSpPr>
          <p:cNvPr id="17" name="TextBox 16">
            <a:extLst>
              <a:ext uri="{FF2B5EF4-FFF2-40B4-BE49-F238E27FC236}">
                <a16:creationId xmlns:a16="http://schemas.microsoft.com/office/drawing/2014/main" id="{F9496F24-D45B-4AB0-A98A-D08A8D1D6FC9}"/>
              </a:ext>
            </a:extLst>
          </p:cNvPr>
          <p:cNvSpPr txBox="1"/>
          <p:nvPr/>
        </p:nvSpPr>
        <p:spPr>
          <a:xfrm>
            <a:off x="8587332" y="361579"/>
            <a:ext cx="786626" cy="400110"/>
          </a:xfrm>
          <a:prstGeom prst="rect">
            <a:avLst/>
          </a:prstGeom>
          <a:noFill/>
        </p:spPr>
        <p:txBody>
          <a:bodyPr wrap="none" rtlCol="0">
            <a:spAutoFit/>
          </a:bodyPr>
          <a:lstStyle/>
          <a:p>
            <a:r>
              <a:rPr lang="en-US" sz="2000" dirty="0">
                <a:solidFill>
                  <a:schemeClr val="accent4">
                    <a:lumMod val="75000"/>
                  </a:schemeClr>
                </a:solidFill>
              </a:rPr>
              <a:t>Client</a:t>
            </a:r>
          </a:p>
        </p:txBody>
      </p:sp>
      <p:sp>
        <p:nvSpPr>
          <p:cNvPr id="18" name="TextBox 17">
            <a:extLst>
              <a:ext uri="{FF2B5EF4-FFF2-40B4-BE49-F238E27FC236}">
                <a16:creationId xmlns:a16="http://schemas.microsoft.com/office/drawing/2014/main" id="{12961FEA-7D40-4779-8A96-E156107E1DA4}"/>
              </a:ext>
            </a:extLst>
          </p:cNvPr>
          <p:cNvSpPr txBox="1"/>
          <p:nvPr/>
        </p:nvSpPr>
        <p:spPr>
          <a:xfrm>
            <a:off x="9760605" y="392356"/>
            <a:ext cx="1476686" cy="400110"/>
          </a:xfrm>
          <a:prstGeom prst="rect">
            <a:avLst/>
          </a:prstGeom>
          <a:noFill/>
        </p:spPr>
        <p:txBody>
          <a:bodyPr wrap="none" rtlCol="0">
            <a:spAutoFit/>
          </a:bodyPr>
          <a:lstStyle/>
          <a:p>
            <a:r>
              <a:rPr lang="en-US" sz="2000" dirty="0">
                <a:solidFill>
                  <a:schemeClr val="accent4">
                    <a:lumMod val="75000"/>
                  </a:schemeClr>
                </a:solidFill>
              </a:rPr>
              <a:t>Testimonials</a:t>
            </a:r>
          </a:p>
        </p:txBody>
      </p:sp>
      <p:sp>
        <p:nvSpPr>
          <p:cNvPr id="19" name="TextBox 18">
            <a:extLst>
              <a:ext uri="{FF2B5EF4-FFF2-40B4-BE49-F238E27FC236}">
                <a16:creationId xmlns:a16="http://schemas.microsoft.com/office/drawing/2014/main" id="{EA1A5396-98B5-403B-A5EB-CCAC75D8FAA8}"/>
              </a:ext>
            </a:extLst>
          </p:cNvPr>
          <p:cNvSpPr txBox="1"/>
          <p:nvPr/>
        </p:nvSpPr>
        <p:spPr>
          <a:xfrm>
            <a:off x="873021" y="2243470"/>
            <a:ext cx="2552741" cy="3970318"/>
          </a:xfrm>
          <a:prstGeom prst="rect">
            <a:avLst/>
          </a:prstGeom>
          <a:noFill/>
          <a:ln>
            <a:solidFill>
              <a:schemeClr val="accent4">
                <a:lumMod val="75000"/>
              </a:schemeClr>
            </a:solid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1" name="TextBox 20">
            <a:extLst>
              <a:ext uri="{FF2B5EF4-FFF2-40B4-BE49-F238E27FC236}">
                <a16:creationId xmlns:a16="http://schemas.microsoft.com/office/drawing/2014/main" id="{F868FA6D-593B-4E05-AF8C-12E84DF14A7E}"/>
              </a:ext>
            </a:extLst>
          </p:cNvPr>
          <p:cNvSpPr txBox="1"/>
          <p:nvPr/>
        </p:nvSpPr>
        <p:spPr>
          <a:xfrm>
            <a:off x="4737191" y="3208648"/>
            <a:ext cx="2703594" cy="3046988"/>
          </a:xfrm>
          <a:prstGeom prst="rect">
            <a:avLst/>
          </a:prstGeom>
          <a:noFill/>
          <a:ln>
            <a:solidFill>
              <a:schemeClr val="accent4">
                <a:lumMod val="75000"/>
              </a:schemeClr>
            </a:solidFill>
          </a:ln>
        </p:spPr>
        <p:txBody>
          <a:bodyPr wrap="square" rtlCol="0">
            <a:spAutoFit/>
          </a:bodyPr>
          <a:lstStyle/>
          <a:p>
            <a:pPr algn="ctr"/>
            <a:endParaRPr lang="en-US" sz="1200" dirty="0">
              <a:latin typeface="Times New Roman" panose="02020603050405020304" pitchFamily="18" charset="0"/>
              <a:ea typeface="Times New Roman" panose="02020603050405020304" pitchFamily="18" charset="0"/>
            </a:endParaRPr>
          </a:p>
          <a:p>
            <a:pPr algn="ctr"/>
            <a:endParaRPr lang="en-US" sz="1200" dirty="0">
              <a:latin typeface="Times New Roman" panose="02020603050405020304" pitchFamily="18" charset="0"/>
              <a:ea typeface="Times New Roman" panose="02020603050405020304" pitchFamily="18" charset="0"/>
            </a:endParaRPr>
          </a:p>
          <a:p>
            <a:pPr algn="ctr"/>
            <a:endParaRPr lang="en-US" sz="1200" dirty="0">
              <a:latin typeface="Times New Roman" panose="02020603050405020304" pitchFamily="18" charset="0"/>
              <a:ea typeface="Times New Roman" panose="02020603050405020304" pitchFamily="18" charset="0"/>
            </a:endParaRPr>
          </a:p>
          <a:p>
            <a:pPr algn="ctr"/>
            <a:endParaRPr lang="en-US" sz="1200" dirty="0">
              <a:latin typeface="Times New Roman" panose="02020603050405020304" pitchFamily="18" charset="0"/>
              <a:ea typeface="Times New Roman" panose="02020603050405020304" pitchFamily="18" charset="0"/>
            </a:endParaRPr>
          </a:p>
          <a:p>
            <a:pPr algn="ctr"/>
            <a:endParaRPr lang="en-US" sz="1200" dirty="0">
              <a:latin typeface="Times New Roman" panose="02020603050405020304" pitchFamily="18" charset="0"/>
              <a:ea typeface="Times New Roman" panose="02020603050405020304" pitchFamily="18" charset="0"/>
            </a:endParaRPr>
          </a:p>
          <a:p>
            <a:pPr algn="ctr"/>
            <a:endParaRPr lang="en-US" sz="1200" dirty="0">
              <a:latin typeface="Times New Roman" panose="02020603050405020304" pitchFamily="18" charset="0"/>
              <a:ea typeface="Times New Roman" panose="02020603050405020304" pitchFamily="18" charset="0"/>
            </a:endParaRPr>
          </a:p>
          <a:p>
            <a:pPr algn="ctr"/>
            <a:endParaRPr lang="en-US" sz="1200" dirty="0">
              <a:latin typeface="Times New Roman" panose="02020603050405020304" pitchFamily="18" charset="0"/>
              <a:ea typeface="Times New Roman" panose="02020603050405020304" pitchFamily="18" charset="0"/>
            </a:endParaRPr>
          </a:p>
          <a:p>
            <a:pPr algn="ctr"/>
            <a:endParaRPr lang="en-US" sz="1200" dirty="0">
              <a:latin typeface="Times New Roman" panose="02020603050405020304" pitchFamily="18" charset="0"/>
              <a:ea typeface="Times New Roman" panose="02020603050405020304" pitchFamily="18" charset="0"/>
            </a:endParaRPr>
          </a:p>
          <a:p>
            <a:pPr algn="ctr"/>
            <a:endParaRPr lang="en-US" sz="1200" dirty="0">
              <a:latin typeface="Times New Roman" panose="02020603050405020304" pitchFamily="18" charset="0"/>
              <a:ea typeface="Times New Roman" panose="02020603050405020304" pitchFamily="18" charset="0"/>
            </a:endParaRPr>
          </a:p>
          <a:p>
            <a:pPr algn="ctr"/>
            <a:endParaRPr lang="en-US" sz="1200" dirty="0">
              <a:latin typeface="Times New Roman" panose="02020603050405020304" pitchFamily="18" charset="0"/>
              <a:ea typeface="Times New Roman" panose="02020603050405020304" pitchFamily="18" charset="0"/>
            </a:endParaRPr>
          </a:p>
          <a:p>
            <a:pPr algn="ctr"/>
            <a:endParaRPr lang="en-US" sz="1200" dirty="0">
              <a:latin typeface="Times New Roman" panose="02020603050405020304" pitchFamily="18" charset="0"/>
              <a:ea typeface="Times New Roman" panose="02020603050405020304" pitchFamily="18" charset="0"/>
            </a:endParaRPr>
          </a:p>
          <a:p>
            <a:pPr algn="ctr"/>
            <a:endParaRPr lang="en-US" sz="1200" dirty="0">
              <a:latin typeface="Times New Roman" panose="02020603050405020304" pitchFamily="18" charset="0"/>
              <a:ea typeface="Times New Roman" panose="02020603050405020304" pitchFamily="18" charset="0"/>
            </a:endParaRPr>
          </a:p>
          <a:p>
            <a:pPr algn="ctr"/>
            <a:endParaRPr lang="en-US" sz="1200" dirty="0">
              <a:latin typeface="Times New Roman" panose="02020603050405020304" pitchFamily="18" charset="0"/>
              <a:ea typeface="Times New Roman" panose="02020603050405020304" pitchFamily="18" charset="0"/>
            </a:endParaRPr>
          </a:p>
          <a:p>
            <a:pPr algn="ctr"/>
            <a:endParaRPr lang="en-US" sz="1200" dirty="0">
              <a:latin typeface="Times New Roman" panose="02020603050405020304" pitchFamily="18" charset="0"/>
              <a:ea typeface="Times New Roman" panose="02020603050405020304" pitchFamily="18" charset="0"/>
            </a:endParaRPr>
          </a:p>
          <a:p>
            <a:pPr algn="ctr"/>
            <a:endParaRPr lang="en-US" sz="1200" dirty="0">
              <a:latin typeface="Times New Roman" panose="02020603050405020304" pitchFamily="18" charset="0"/>
              <a:ea typeface="Times New Roman" panose="02020603050405020304" pitchFamily="18" charset="0"/>
            </a:endParaRPr>
          </a:p>
          <a:p>
            <a:pPr algn="ctr"/>
            <a:endParaRPr lang="en-US" sz="1200" dirty="0">
              <a:latin typeface="Times New Roman" panose="02020603050405020304" pitchFamily="18" charset="0"/>
              <a:ea typeface="Times New Roman" panose="02020603050405020304" pitchFamily="18" charset="0"/>
            </a:endParaRPr>
          </a:p>
        </p:txBody>
      </p:sp>
      <p:sp>
        <p:nvSpPr>
          <p:cNvPr id="22" name="TextBox 21">
            <a:extLst>
              <a:ext uri="{FF2B5EF4-FFF2-40B4-BE49-F238E27FC236}">
                <a16:creationId xmlns:a16="http://schemas.microsoft.com/office/drawing/2014/main" id="{335E0064-B61B-4955-B54E-995FD2A03F1E}"/>
              </a:ext>
            </a:extLst>
          </p:cNvPr>
          <p:cNvSpPr txBox="1"/>
          <p:nvPr/>
        </p:nvSpPr>
        <p:spPr>
          <a:xfrm>
            <a:off x="8766238" y="3664987"/>
            <a:ext cx="2471053" cy="2677656"/>
          </a:xfrm>
          <a:prstGeom prst="rect">
            <a:avLst/>
          </a:prstGeom>
          <a:noFill/>
          <a:ln>
            <a:solidFill>
              <a:schemeClr val="accent4">
                <a:lumMod val="75000"/>
              </a:schemeClr>
            </a:solidFill>
          </a:ln>
        </p:spPr>
        <p:txBody>
          <a:bodyPr wrap="square" rtlCol="0">
            <a:spAutoFit/>
          </a:bodyPr>
          <a:lstStyle/>
          <a:p>
            <a:pPr algn="ctr"/>
            <a:endParaRPr lang="en-US" sz="1200" dirty="0">
              <a:latin typeface="Times New Roman" panose="02020603050405020304" pitchFamily="18" charset="0"/>
              <a:ea typeface="Times New Roman" panose="02020603050405020304" pitchFamily="18" charset="0"/>
            </a:endParaRPr>
          </a:p>
          <a:p>
            <a:pPr algn="ctr"/>
            <a:endParaRPr lang="en-US" sz="1200" dirty="0">
              <a:latin typeface="Times New Roman" panose="02020603050405020304" pitchFamily="18" charset="0"/>
              <a:ea typeface="Times New Roman" panose="02020603050405020304" pitchFamily="18" charset="0"/>
            </a:endParaRPr>
          </a:p>
          <a:p>
            <a:pPr algn="ctr"/>
            <a:endParaRPr lang="en-US" sz="1200" dirty="0">
              <a:latin typeface="Times New Roman" panose="02020603050405020304" pitchFamily="18" charset="0"/>
              <a:ea typeface="Times New Roman" panose="02020603050405020304" pitchFamily="18" charset="0"/>
            </a:endParaRPr>
          </a:p>
          <a:p>
            <a:pPr algn="ctr"/>
            <a:endParaRPr lang="en-US" sz="1200" dirty="0">
              <a:latin typeface="Times New Roman" panose="02020603050405020304" pitchFamily="18" charset="0"/>
              <a:ea typeface="Times New Roman" panose="02020603050405020304" pitchFamily="18" charset="0"/>
            </a:endParaRPr>
          </a:p>
          <a:p>
            <a:pPr algn="ctr"/>
            <a:endParaRPr lang="en-US" sz="1200" dirty="0">
              <a:latin typeface="Times New Roman" panose="02020603050405020304" pitchFamily="18" charset="0"/>
              <a:ea typeface="Times New Roman" panose="02020603050405020304" pitchFamily="18" charset="0"/>
            </a:endParaRPr>
          </a:p>
          <a:p>
            <a:pPr algn="ctr"/>
            <a:endParaRPr lang="en-US" sz="1200" dirty="0">
              <a:latin typeface="Times New Roman" panose="02020603050405020304" pitchFamily="18" charset="0"/>
              <a:ea typeface="Times New Roman" panose="02020603050405020304" pitchFamily="18" charset="0"/>
            </a:endParaRPr>
          </a:p>
          <a:p>
            <a:pPr algn="ctr"/>
            <a:endParaRPr lang="en-US" sz="1200" dirty="0">
              <a:latin typeface="Times New Roman" panose="02020603050405020304" pitchFamily="18" charset="0"/>
              <a:ea typeface="Times New Roman" panose="02020603050405020304" pitchFamily="18" charset="0"/>
            </a:endParaRPr>
          </a:p>
          <a:p>
            <a:pPr algn="ctr"/>
            <a:endParaRPr lang="en-US" sz="1200" dirty="0">
              <a:latin typeface="Times New Roman" panose="02020603050405020304" pitchFamily="18" charset="0"/>
              <a:ea typeface="Times New Roman" panose="02020603050405020304" pitchFamily="18" charset="0"/>
            </a:endParaRPr>
          </a:p>
          <a:p>
            <a:pPr algn="ctr"/>
            <a:endParaRPr lang="en-US" sz="1200" dirty="0">
              <a:latin typeface="Times New Roman" panose="02020603050405020304" pitchFamily="18" charset="0"/>
              <a:ea typeface="Times New Roman" panose="02020603050405020304" pitchFamily="18" charset="0"/>
            </a:endParaRPr>
          </a:p>
          <a:p>
            <a:pPr algn="ctr"/>
            <a:endParaRPr lang="en-US" sz="1200" dirty="0">
              <a:latin typeface="Times New Roman" panose="02020603050405020304" pitchFamily="18" charset="0"/>
              <a:ea typeface="Times New Roman" panose="02020603050405020304" pitchFamily="18" charset="0"/>
            </a:endParaRPr>
          </a:p>
          <a:p>
            <a:pPr algn="ctr"/>
            <a:endParaRPr lang="en-US" sz="1200" dirty="0">
              <a:latin typeface="Times New Roman" panose="02020603050405020304" pitchFamily="18" charset="0"/>
              <a:ea typeface="Times New Roman" panose="02020603050405020304" pitchFamily="18" charset="0"/>
            </a:endParaRPr>
          </a:p>
          <a:p>
            <a:pPr algn="ctr"/>
            <a:endParaRPr lang="en-US" sz="1200" dirty="0">
              <a:latin typeface="Times New Roman" panose="02020603050405020304" pitchFamily="18" charset="0"/>
              <a:ea typeface="Times New Roman" panose="02020603050405020304" pitchFamily="18" charset="0"/>
            </a:endParaRPr>
          </a:p>
          <a:p>
            <a:pPr algn="ctr"/>
            <a:endParaRPr lang="en-US" sz="1200" dirty="0">
              <a:latin typeface="Times New Roman" panose="02020603050405020304" pitchFamily="18" charset="0"/>
              <a:ea typeface="Times New Roman" panose="02020603050405020304" pitchFamily="18" charset="0"/>
            </a:endParaRPr>
          </a:p>
          <a:p>
            <a:pPr algn="ctr"/>
            <a:endParaRPr lang="en-US" sz="1200" dirty="0">
              <a:latin typeface="Times New Roman" panose="02020603050405020304" pitchFamily="18" charset="0"/>
              <a:ea typeface="Times New Roman" panose="02020603050405020304" pitchFamily="18" charset="0"/>
            </a:endParaRPr>
          </a:p>
        </p:txBody>
      </p:sp>
      <p:sp>
        <p:nvSpPr>
          <p:cNvPr id="23" name="TextBox 22">
            <a:extLst>
              <a:ext uri="{FF2B5EF4-FFF2-40B4-BE49-F238E27FC236}">
                <a16:creationId xmlns:a16="http://schemas.microsoft.com/office/drawing/2014/main" id="{D5132227-C135-4CD7-ADEA-43318EF509CE}"/>
              </a:ext>
            </a:extLst>
          </p:cNvPr>
          <p:cNvSpPr txBox="1"/>
          <p:nvPr/>
        </p:nvSpPr>
        <p:spPr>
          <a:xfrm>
            <a:off x="1490801" y="3428999"/>
            <a:ext cx="1306127" cy="1200329"/>
          </a:xfrm>
          <a:prstGeom prst="rect">
            <a:avLst/>
          </a:prstGeom>
          <a:noFill/>
        </p:spPr>
        <p:txBody>
          <a:bodyPr wrap="none" rtlCol="0">
            <a:spAutoFit/>
          </a:bodyPr>
          <a:lstStyle/>
          <a:p>
            <a:pPr algn="ctr"/>
            <a:r>
              <a:rPr lang="en-US" dirty="0"/>
              <a:t>Add</a:t>
            </a:r>
          </a:p>
          <a:p>
            <a:pPr algn="ctr"/>
            <a:r>
              <a:rPr lang="en-US" dirty="0"/>
              <a:t>Your </a:t>
            </a:r>
          </a:p>
          <a:p>
            <a:pPr algn="ctr"/>
            <a:r>
              <a:rPr lang="en-US" dirty="0"/>
              <a:t>Testimonial </a:t>
            </a:r>
          </a:p>
          <a:p>
            <a:pPr algn="ctr"/>
            <a:r>
              <a:rPr lang="en-US" dirty="0"/>
              <a:t>here</a:t>
            </a:r>
          </a:p>
        </p:txBody>
      </p:sp>
      <p:sp>
        <p:nvSpPr>
          <p:cNvPr id="24" name="TextBox 23">
            <a:extLst>
              <a:ext uri="{FF2B5EF4-FFF2-40B4-BE49-F238E27FC236}">
                <a16:creationId xmlns:a16="http://schemas.microsoft.com/office/drawing/2014/main" id="{6B1AC5B1-5AC5-4477-BB50-129E28A1DAF1}"/>
              </a:ext>
            </a:extLst>
          </p:cNvPr>
          <p:cNvSpPr txBox="1"/>
          <p:nvPr/>
        </p:nvSpPr>
        <p:spPr>
          <a:xfrm>
            <a:off x="5894159" y="4029163"/>
            <a:ext cx="184731" cy="369332"/>
          </a:xfrm>
          <a:prstGeom prst="rect">
            <a:avLst/>
          </a:prstGeom>
          <a:noFill/>
        </p:spPr>
        <p:txBody>
          <a:bodyPr wrap="none" rtlCol="0">
            <a:spAutoFit/>
          </a:bodyPr>
          <a:lstStyle/>
          <a:p>
            <a:endParaRPr lang="en-US" dirty="0"/>
          </a:p>
        </p:txBody>
      </p:sp>
      <p:pic>
        <p:nvPicPr>
          <p:cNvPr id="25" name="Picture 24">
            <a:extLst>
              <a:ext uri="{FF2B5EF4-FFF2-40B4-BE49-F238E27FC236}">
                <a16:creationId xmlns:a16="http://schemas.microsoft.com/office/drawing/2014/main" id="{3C3A9A74-1BF2-4CD0-AB6F-1C7460DA9BD1}"/>
              </a:ext>
            </a:extLst>
          </p:cNvPr>
          <p:cNvPicPr>
            <a:picLocks noChangeAspect="1"/>
          </p:cNvPicPr>
          <p:nvPr/>
        </p:nvPicPr>
        <p:blipFill>
          <a:blip r:embed="rId8"/>
          <a:stretch>
            <a:fillRect/>
          </a:stretch>
        </p:blipFill>
        <p:spPr>
          <a:xfrm>
            <a:off x="5397947" y="4073717"/>
            <a:ext cx="1396105" cy="1316850"/>
          </a:xfrm>
          <a:prstGeom prst="rect">
            <a:avLst/>
          </a:prstGeom>
        </p:spPr>
      </p:pic>
      <p:pic>
        <p:nvPicPr>
          <p:cNvPr id="26" name="Picture 25">
            <a:extLst>
              <a:ext uri="{FF2B5EF4-FFF2-40B4-BE49-F238E27FC236}">
                <a16:creationId xmlns:a16="http://schemas.microsoft.com/office/drawing/2014/main" id="{6BB956D5-A674-48EB-AE0A-D0CA3EF79FCE}"/>
              </a:ext>
            </a:extLst>
          </p:cNvPr>
          <p:cNvPicPr>
            <a:picLocks noChangeAspect="1"/>
          </p:cNvPicPr>
          <p:nvPr/>
        </p:nvPicPr>
        <p:blipFill>
          <a:blip r:embed="rId8"/>
          <a:stretch>
            <a:fillRect/>
          </a:stretch>
        </p:blipFill>
        <p:spPr>
          <a:xfrm>
            <a:off x="9303711" y="4345390"/>
            <a:ext cx="1396105" cy="1316850"/>
          </a:xfrm>
          <a:prstGeom prst="rect">
            <a:avLst/>
          </a:prstGeom>
        </p:spPr>
      </p:pic>
    </p:spTree>
    <p:extLst>
      <p:ext uri="{BB962C8B-B14F-4D97-AF65-F5344CB8AC3E}">
        <p14:creationId xmlns:p14="http://schemas.microsoft.com/office/powerpoint/2010/main" val="3291235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F25B58-AF23-4DE4-8133-8B9BC8F422E6}"/>
              </a:ext>
            </a:extLst>
          </p:cNvPr>
          <p:cNvPicPr>
            <a:picLocks noChangeAspect="1"/>
          </p:cNvPicPr>
          <p:nvPr/>
        </p:nvPicPr>
        <p:blipFill>
          <a:blip r:embed="rId2"/>
          <a:stretch>
            <a:fillRect/>
          </a:stretch>
        </p:blipFill>
        <p:spPr>
          <a:xfrm>
            <a:off x="862785" y="1154287"/>
            <a:ext cx="1334838" cy="4784316"/>
          </a:xfrm>
          <a:prstGeom prst="rect">
            <a:avLst/>
          </a:prstGeom>
        </p:spPr>
      </p:pic>
      <p:pic>
        <p:nvPicPr>
          <p:cNvPr id="10" name="Picture 9" descr="A picture containing electronics&#10;&#10;Description automatically generated">
            <a:extLst>
              <a:ext uri="{FF2B5EF4-FFF2-40B4-BE49-F238E27FC236}">
                <a16:creationId xmlns:a16="http://schemas.microsoft.com/office/drawing/2014/main" id="{F0251907-9125-4B63-B6EE-9DDA9FD24C6E}"/>
              </a:ext>
            </a:extLst>
          </p:cNvPr>
          <p:cNvPicPr>
            <a:picLocks noChangeAspect="1"/>
          </p:cNvPicPr>
          <p:nvPr/>
        </p:nvPicPr>
        <p:blipFill rotWithShape="1">
          <a:blip r:embed="rId3">
            <a:extLst>
              <a:ext uri="{28A0092B-C50C-407E-A947-70E740481C1C}">
                <a14:useLocalDpi xmlns:a14="http://schemas.microsoft.com/office/drawing/2010/main" val="0"/>
              </a:ext>
            </a:extLst>
          </a:blip>
          <a:srcRect l="13505" r="13152"/>
          <a:stretch/>
        </p:blipFill>
        <p:spPr>
          <a:xfrm>
            <a:off x="2530549" y="0"/>
            <a:ext cx="8941983" cy="6858000"/>
          </a:xfrm>
          <a:prstGeom prst="rect">
            <a:avLst/>
          </a:prstGeom>
        </p:spPr>
      </p:pic>
    </p:spTree>
    <p:extLst>
      <p:ext uri="{BB962C8B-B14F-4D97-AF65-F5344CB8AC3E}">
        <p14:creationId xmlns:p14="http://schemas.microsoft.com/office/powerpoint/2010/main" val="677792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door&#10;&#10;Description automatically generated">
            <a:extLst>
              <a:ext uri="{FF2B5EF4-FFF2-40B4-BE49-F238E27FC236}">
                <a16:creationId xmlns:a16="http://schemas.microsoft.com/office/drawing/2014/main" id="{D3487E38-2378-4EB1-950D-73AFC3E8018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5000"/>
          <a:stretch/>
        </p:blipFill>
        <p:spPr>
          <a:xfrm>
            <a:off x="20" y="0"/>
            <a:ext cx="12191980" cy="6857990"/>
          </a:xfrm>
          <a:prstGeom prst="rect">
            <a:avLst/>
          </a:prstGeom>
        </p:spPr>
      </p:pic>
      <p:sp>
        <p:nvSpPr>
          <p:cNvPr id="5" name="TextBox 4">
            <a:extLst>
              <a:ext uri="{FF2B5EF4-FFF2-40B4-BE49-F238E27FC236}">
                <a16:creationId xmlns:a16="http://schemas.microsoft.com/office/drawing/2014/main" id="{F923CAD5-564C-45E3-BD8B-5036CA07C108}"/>
              </a:ext>
            </a:extLst>
          </p:cNvPr>
          <p:cNvSpPr txBox="1"/>
          <p:nvPr/>
        </p:nvSpPr>
        <p:spPr>
          <a:xfrm>
            <a:off x="1187448" y="5848240"/>
            <a:ext cx="3966150" cy="830997"/>
          </a:xfrm>
          <a:prstGeom prst="rect">
            <a:avLst/>
          </a:prstGeom>
          <a:noFill/>
        </p:spPr>
        <p:txBody>
          <a:bodyPr wrap="none" rtlCol="0">
            <a:spAutoFit/>
          </a:bodyPr>
          <a:lstStyle/>
          <a:p>
            <a:r>
              <a:rPr lang="en-US" sz="4800" dirty="0">
                <a:solidFill>
                  <a:schemeClr val="bg1"/>
                </a:solidFill>
                <a:latin typeface="AR BONNIE" panose="02000000000000000000" pitchFamily="2" charset="0"/>
              </a:rPr>
              <a:t>WHAT YOU CAN EXPECT</a:t>
            </a:r>
          </a:p>
        </p:txBody>
      </p:sp>
      <p:sp>
        <p:nvSpPr>
          <p:cNvPr id="6" name="TextBox 5">
            <a:extLst>
              <a:ext uri="{FF2B5EF4-FFF2-40B4-BE49-F238E27FC236}">
                <a16:creationId xmlns:a16="http://schemas.microsoft.com/office/drawing/2014/main" id="{A03DFEA9-4F04-42DC-A2B1-9ED4E7674386}"/>
              </a:ext>
            </a:extLst>
          </p:cNvPr>
          <p:cNvSpPr txBox="1"/>
          <p:nvPr/>
        </p:nvSpPr>
        <p:spPr>
          <a:xfrm>
            <a:off x="70957" y="4844338"/>
            <a:ext cx="5993949" cy="954107"/>
          </a:xfrm>
          <a:prstGeom prst="rect">
            <a:avLst/>
          </a:prstGeom>
          <a:noFill/>
        </p:spPr>
        <p:txBody>
          <a:bodyPr wrap="none" rtlCol="0">
            <a:spAutoFit/>
          </a:bodyPr>
          <a:lstStyle/>
          <a:p>
            <a:r>
              <a:rPr lang="en-US" sz="2800" dirty="0">
                <a:solidFill>
                  <a:schemeClr val="bg1"/>
                </a:solidFill>
                <a:latin typeface="Ink Free" panose="03080402000500000000" pitchFamily="66" charset="0"/>
                <a:cs typeface="Andalus" panose="02020603050405020304" pitchFamily="18" charset="-78"/>
              </a:rPr>
              <a:t>The Realty </a:t>
            </a:r>
            <a:r>
              <a:rPr lang="en-US" sz="2800" dirty="0">
                <a:solidFill>
                  <a:schemeClr val="accent4">
                    <a:lumMod val="75000"/>
                  </a:schemeClr>
                </a:solidFill>
                <a:latin typeface="Ink Free" panose="03080402000500000000" pitchFamily="66" charset="0"/>
                <a:cs typeface="Andalus" panose="02020603050405020304" pitchFamily="18" charset="-78"/>
              </a:rPr>
              <a:t>ONE</a:t>
            </a:r>
            <a:r>
              <a:rPr lang="en-US" sz="2800" dirty="0">
                <a:solidFill>
                  <a:schemeClr val="bg1"/>
                </a:solidFill>
                <a:latin typeface="Ink Free" panose="03080402000500000000" pitchFamily="66" charset="0"/>
                <a:cs typeface="Andalus" panose="02020603050405020304" pitchFamily="18" charset="-78"/>
              </a:rPr>
              <a:t> Group </a:t>
            </a:r>
          </a:p>
          <a:p>
            <a:r>
              <a:rPr lang="en-US" sz="2800" dirty="0">
                <a:solidFill>
                  <a:schemeClr val="bg1"/>
                </a:solidFill>
                <a:latin typeface="Ink Free" panose="03080402000500000000" pitchFamily="66" charset="0"/>
                <a:cs typeface="Andalus" panose="02020603050405020304" pitchFamily="18" charset="-78"/>
              </a:rPr>
              <a:t>                     </a:t>
            </a:r>
            <a:r>
              <a:rPr lang="en-US" sz="2800" dirty="0">
                <a:solidFill>
                  <a:schemeClr val="accent4">
                    <a:lumMod val="75000"/>
                  </a:schemeClr>
                </a:solidFill>
                <a:latin typeface="Ink Free" panose="03080402000500000000" pitchFamily="66" charset="0"/>
                <a:cs typeface="Andalus" panose="02020603050405020304" pitchFamily="18" charset="-78"/>
              </a:rPr>
              <a:t>Golden</a:t>
            </a:r>
            <a:r>
              <a:rPr lang="en-US" sz="2800" dirty="0">
                <a:solidFill>
                  <a:schemeClr val="bg1"/>
                </a:solidFill>
                <a:latin typeface="Ink Free" panose="03080402000500000000" pitchFamily="66" charset="0"/>
                <a:cs typeface="Andalus" panose="02020603050405020304" pitchFamily="18" charset="-78"/>
              </a:rPr>
              <a:t> Buyer Experience</a:t>
            </a:r>
          </a:p>
        </p:txBody>
      </p:sp>
      <p:sp>
        <p:nvSpPr>
          <p:cNvPr id="7" name="TextBox 6">
            <a:extLst>
              <a:ext uri="{FF2B5EF4-FFF2-40B4-BE49-F238E27FC236}">
                <a16:creationId xmlns:a16="http://schemas.microsoft.com/office/drawing/2014/main" id="{F2EC5544-7AA6-4C50-BC3D-51EA1AA62E60}"/>
              </a:ext>
            </a:extLst>
          </p:cNvPr>
          <p:cNvSpPr txBox="1"/>
          <p:nvPr/>
        </p:nvSpPr>
        <p:spPr>
          <a:xfrm>
            <a:off x="0" y="6789"/>
            <a:ext cx="4644220" cy="1107996"/>
          </a:xfrm>
          <a:prstGeom prst="rect">
            <a:avLst/>
          </a:prstGeom>
          <a:noFill/>
        </p:spPr>
        <p:txBody>
          <a:bodyPr wrap="none" rtlCol="0">
            <a:spAutoFit/>
          </a:bodyPr>
          <a:lstStyle/>
          <a:p>
            <a:r>
              <a:rPr lang="en-US" sz="6600" dirty="0">
                <a:solidFill>
                  <a:schemeClr val="bg1"/>
                </a:solidFill>
                <a:latin typeface="AR BONNIE" panose="02000000000000000000" pitchFamily="2" charset="0"/>
              </a:rPr>
              <a:t>Opening Doors</a:t>
            </a:r>
          </a:p>
        </p:txBody>
      </p:sp>
      <p:sp>
        <p:nvSpPr>
          <p:cNvPr id="8" name="TextBox 7">
            <a:extLst>
              <a:ext uri="{FF2B5EF4-FFF2-40B4-BE49-F238E27FC236}">
                <a16:creationId xmlns:a16="http://schemas.microsoft.com/office/drawing/2014/main" id="{9B794742-BD23-4283-B31B-A88F3885526F}"/>
              </a:ext>
            </a:extLst>
          </p:cNvPr>
          <p:cNvSpPr txBox="1"/>
          <p:nvPr/>
        </p:nvSpPr>
        <p:spPr>
          <a:xfrm>
            <a:off x="2322110" y="3317215"/>
            <a:ext cx="3308919" cy="646331"/>
          </a:xfrm>
          <a:prstGeom prst="rect">
            <a:avLst/>
          </a:prstGeom>
          <a:noFill/>
        </p:spPr>
        <p:txBody>
          <a:bodyPr wrap="none" rtlCol="0">
            <a:spAutoFit/>
          </a:bodyPr>
          <a:lstStyle/>
          <a:p>
            <a:r>
              <a:rPr lang="en-US" sz="3600" dirty="0">
                <a:solidFill>
                  <a:schemeClr val="accent4">
                    <a:lumMod val="75000"/>
                  </a:schemeClr>
                </a:solidFill>
                <a:latin typeface="Bradley Hand ITC" panose="03070402050302030203" pitchFamily="66" charset="0"/>
                <a:cs typeface="Andalus" panose="02020603050405020304" pitchFamily="18" charset="-78"/>
              </a:rPr>
              <a:t>Changing Lives</a:t>
            </a:r>
          </a:p>
        </p:txBody>
      </p:sp>
      <p:pic>
        <p:nvPicPr>
          <p:cNvPr id="11" name="Picture 10">
            <a:extLst>
              <a:ext uri="{FF2B5EF4-FFF2-40B4-BE49-F238E27FC236}">
                <a16:creationId xmlns:a16="http://schemas.microsoft.com/office/drawing/2014/main" id="{D8F0CFC2-A8F0-4BBC-941D-86D95FAC18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57" y="1112356"/>
            <a:ext cx="667651" cy="595940"/>
          </a:xfrm>
          <a:prstGeom prst="rect">
            <a:avLst/>
          </a:prstGeom>
        </p:spPr>
      </p:pic>
      <p:pic>
        <p:nvPicPr>
          <p:cNvPr id="12" name="Picture 11">
            <a:extLst>
              <a:ext uri="{FF2B5EF4-FFF2-40B4-BE49-F238E27FC236}">
                <a16:creationId xmlns:a16="http://schemas.microsoft.com/office/drawing/2014/main" id="{356A9A79-73E6-47ED-9A48-A33D6119DF6F}"/>
              </a:ext>
            </a:extLst>
          </p:cNvPr>
          <p:cNvPicPr>
            <a:picLocks noChangeAspect="1"/>
          </p:cNvPicPr>
          <p:nvPr/>
        </p:nvPicPr>
        <p:blipFill>
          <a:blip r:embed="rId5"/>
          <a:stretch>
            <a:fillRect/>
          </a:stretch>
        </p:blipFill>
        <p:spPr>
          <a:xfrm>
            <a:off x="72522" y="1908948"/>
            <a:ext cx="664522" cy="591363"/>
          </a:xfrm>
          <a:prstGeom prst="rect">
            <a:avLst/>
          </a:prstGeom>
        </p:spPr>
      </p:pic>
      <p:pic>
        <p:nvPicPr>
          <p:cNvPr id="13" name="Picture 12">
            <a:extLst>
              <a:ext uri="{FF2B5EF4-FFF2-40B4-BE49-F238E27FC236}">
                <a16:creationId xmlns:a16="http://schemas.microsoft.com/office/drawing/2014/main" id="{8790F7BB-A480-464B-8245-D03E991C50A5}"/>
              </a:ext>
            </a:extLst>
          </p:cNvPr>
          <p:cNvPicPr>
            <a:picLocks noChangeAspect="1"/>
          </p:cNvPicPr>
          <p:nvPr/>
        </p:nvPicPr>
        <p:blipFill>
          <a:blip r:embed="rId5"/>
          <a:stretch>
            <a:fillRect/>
          </a:stretch>
        </p:blipFill>
        <p:spPr>
          <a:xfrm>
            <a:off x="72522" y="2697825"/>
            <a:ext cx="664522" cy="591363"/>
          </a:xfrm>
          <a:prstGeom prst="rect">
            <a:avLst/>
          </a:prstGeom>
        </p:spPr>
      </p:pic>
      <p:sp>
        <p:nvSpPr>
          <p:cNvPr id="14" name="TextBox 13">
            <a:extLst>
              <a:ext uri="{FF2B5EF4-FFF2-40B4-BE49-F238E27FC236}">
                <a16:creationId xmlns:a16="http://schemas.microsoft.com/office/drawing/2014/main" id="{ACAFB8BB-E2EC-4D36-B178-8B236C528766}"/>
              </a:ext>
            </a:extLst>
          </p:cNvPr>
          <p:cNvSpPr txBox="1"/>
          <p:nvPr/>
        </p:nvSpPr>
        <p:spPr>
          <a:xfrm>
            <a:off x="809545" y="1175012"/>
            <a:ext cx="1019831" cy="523220"/>
          </a:xfrm>
          <a:prstGeom prst="rect">
            <a:avLst/>
          </a:prstGeom>
          <a:noFill/>
        </p:spPr>
        <p:txBody>
          <a:bodyPr wrap="none" rtlCol="0">
            <a:spAutoFit/>
          </a:bodyPr>
          <a:lstStyle/>
          <a:p>
            <a:r>
              <a:rPr lang="en-US" sz="2800" dirty="0">
                <a:solidFill>
                  <a:schemeClr val="bg1"/>
                </a:solidFill>
                <a:latin typeface="Ink Free" panose="03080402000500000000" pitchFamily="66" charset="0"/>
              </a:rPr>
              <a:t>Home</a:t>
            </a:r>
          </a:p>
        </p:txBody>
      </p:sp>
      <p:sp>
        <p:nvSpPr>
          <p:cNvPr id="15" name="TextBox 14">
            <a:extLst>
              <a:ext uri="{FF2B5EF4-FFF2-40B4-BE49-F238E27FC236}">
                <a16:creationId xmlns:a16="http://schemas.microsoft.com/office/drawing/2014/main" id="{8872075A-DCB9-4922-B694-60547BD61966}"/>
              </a:ext>
            </a:extLst>
          </p:cNvPr>
          <p:cNvSpPr txBox="1"/>
          <p:nvPr/>
        </p:nvSpPr>
        <p:spPr>
          <a:xfrm>
            <a:off x="737044" y="1972228"/>
            <a:ext cx="1050288" cy="461665"/>
          </a:xfrm>
          <a:prstGeom prst="rect">
            <a:avLst/>
          </a:prstGeom>
          <a:noFill/>
        </p:spPr>
        <p:txBody>
          <a:bodyPr wrap="none" rtlCol="0">
            <a:spAutoFit/>
          </a:bodyPr>
          <a:lstStyle/>
          <a:p>
            <a:r>
              <a:rPr lang="en-US" sz="2400" dirty="0">
                <a:solidFill>
                  <a:schemeClr val="bg1"/>
                </a:solidFill>
                <a:latin typeface="Ink Free" panose="03080402000500000000" pitchFamily="66" charset="0"/>
              </a:rPr>
              <a:t>Dream</a:t>
            </a:r>
          </a:p>
        </p:txBody>
      </p:sp>
      <p:sp>
        <p:nvSpPr>
          <p:cNvPr id="16" name="TextBox 15">
            <a:extLst>
              <a:ext uri="{FF2B5EF4-FFF2-40B4-BE49-F238E27FC236}">
                <a16:creationId xmlns:a16="http://schemas.microsoft.com/office/drawing/2014/main" id="{34C006F9-A984-4F60-A8E6-F7C84E5F4674}"/>
              </a:ext>
            </a:extLst>
          </p:cNvPr>
          <p:cNvSpPr txBox="1"/>
          <p:nvPr/>
        </p:nvSpPr>
        <p:spPr>
          <a:xfrm>
            <a:off x="736403" y="2755955"/>
            <a:ext cx="2101857" cy="461665"/>
          </a:xfrm>
          <a:prstGeom prst="rect">
            <a:avLst/>
          </a:prstGeom>
          <a:noFill/>
        </p:spPr>
        <p:txBody>
          <a:bodyPr wrap="none" rtlCol="0">
            <a:spAutoFit/>
          </a:bodyPr>
          <a:lstStyle/>
          <a:p>
            <a:r>
              <a:rPr lang="en-US" sz="2400" dirty="0">
                <a:solidFill>
                  <a:schemeClr val="bg1"/>
                </a:solidFill>
                <a:latin typeface="Ink Free" panose="03080402000500000000" pitchFamily="66" charset="0"/>
              </a:rPr>
              <a:t>Life at a Time</a:t>
            </a:r>
          </a:p>
        </p:txBody>
      </p:sp>
    </p:spTree>
    <p:extLst>
      <p:ext uri="{BB962C8B-B14F-4D97-AF65-F5344CB8AC3E}">
        <p14:creationId xmlns:p14="http://schemas.microsoft.com/office/powerpoint/2010/main" val="1534809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5D8C15-71B5-46C5-B001-2EF117710AF9}"/>
              </a:ext>
            </a:extLst>
          </p:cNvPr>
          <p:cNvSpPr txBox="1"/>
          <p:nvPr/>
        </p:nvSpPr>
        <p:spPr>
          <a:xfrm>
            <a:off x="120501" y="159489"/>
            <a:ext cx="11950996" cy="1754326"/>
          </a:xfrm>
          <a:prstGeom prst="rect">
            <a:avLst/>
          </a:prstGeom>
          <a:noFill/>
        </p:spPr>
        <p:txBody>
          <a:bodyPr wrap="square" rtlCol="0">
            <a:spAutoFit/>
          </a:bodyPr>
          <a:lstStyle/>
          <a:p>
            <a:pPr algn="ctr"/>
            <a:r>
              <a:rPr lang="en-US" dirty="0">
                <a:solidFill>
                  <a:schemeClr val="bg1"/>
                </a:solidFill>
              </a:rPr>
              <a:t>A lot of people think that once we find the home and have successfully negotiated an acceptable offer, that our work is finished. Actually, once you and the Seller are in agreement, that is when the greatest amount of work begins! Most of it will be done behind the scenes and you won’t even be aware of it. However, occasionally we come across something that might cause a delay, such as repairs or a title issue that wasn’t of public record to begin with. If something like that comes up, our transaction coordinator and I will communicate with you right away and help you through it. Our job is to make the transaction as smooth and stress-free as possible for you!</a:t>
            </a:r>
          </a:p>
        </p:txBody>
      </p:sp>
      <p:sp>
        <p:nvSpPr>
          <p:cNvPr id="3" name="TextBox 2">
            <a:extLst>
              <a:ext uri="{FF2B5EF4-FFF2-40B4-BE49-F238E27FC236}">
                <a16:creationId xmlns:a16="http://schemas.microsoft.com/office/drawing/2014/main" id="{6D59E0D3-7767-444C-8DA0-4C2584071D7B}"/>
              </a:ext>
            </a:extLst>
          </p:cNvPr>
          <p:cNvSpPr txBox="1"/>
          <p:nvPr/>
        </p:nvSpPr>
        <p:spPr>
          <a:xfrm>
            <a:off x="4235303" y="1828061"/>
            <a:ext cx="4515293" cy="707886"/>
          </a:xfrm>
          <a:prstGeom prst="rect">
            <a:avLst/>
          </a:prstGeom>
          <a:noFill/>
        </p:spPr>
        <p:txBody>
          <a:bodyPr wrap="square" rtlCol="0">
            <a:spAutoFit/>
          </a:bodyPr>
          <a:lstStyle/>
          <a:p>
            <a:r>
              <a:rPr lang="en-US" sz="4000" dirty="0">
                <a:solidFill>
                  <a:schemeClr val="accent4">
                    <a:lumMod val="75000"/>
                  </a:schemeClr>
                </a:solidFill>
                <a:latin typeface="AR CENA" panose="02000000000000000000" pitchFamily="2" charset="0"/>
              </a:rPr>
              <a:t>Taking care of you….</a:t>
            </a:r>
            <a:r>
              <a:rPr lang="en-US" sz="4000" dirty="0">
                <a:latin typeface="AR CENA" panose="02000000000000000000" pitchFamily="2" charset="0"/>
              </a:rPr>
              <a:t> </a:t>
            </a:r>
          </a:p>
        </p:txBody>
      </p:sp>
      <p:sp>
        <p:nvSpPr>
          <p:cNvPr id="4" name="TextBox 3">
            <a:extLst>
              <a:ext uri="{FF2B5EF4-FFF2-40B4-BE49-F238E27FC236}">
                <a16:creationId xmlns:a16="http://schemas.microsoft.com/office/drawing/2014/main" id="{D096664B-AD62-481D-B8CE-3D8809923100}"/>
              </a:ext>
            </a:extLst>
          </p:cNvPr>
          <p:cNvSpPr txBox="1"/>
          <p:nvPr/>
        </p:nvSpPr>
        <p:spPr>
          <a:xfrm>
            <a:off x="439474" y="2853318"/>
            <a:ext cx="3189768" cy="3970318"/>
          </a:xfrm>
          <a:prstGeom prst="rect">
            <a:avLst/>
          </a:prstGeom>
          <a:noFill/>
        </p:spPr>
        <p:txBody>
          <a:bodyPr wrap="square" rtlCol="0">
            <a:spAutoFit/>
          </a:bodyPr>
          <a:lstStyle/>
          <a:p>
            <a:r>
              <a:rPr lang="en-US" sz="1400" dirty="0">
                <a:solidFill>
                  <a:schemeClr val="bg1"/>
                </a:solidFill>
              </a:rPr>
              <a:t>1. Broker/Buyer consultation to determine needs/wants</a:t>
            </a:r>
          </a:p>
          <a:p>
            <a:r>
              <a:rPr lang="en-US" sz="1400" dirty="0">
                <a:solidFill>
                  <a:schemeClr val="bg1"/>
                </a:solidFill>
              </a:rPr>
              <a:t>2. Lender Introduction, if needed;</a:t>
            </a:r>
          </a:p>
          <a:p>
            <a:r>
              <a:rPr lang="en-US" sz="1400" dirty="0">
                <a:solidFill>
                  <a:schemeClr val="bg1"/>
                </a:solidFill>
              </a:rPr>
              <a:t>3. Best loan product selected;</a:t>
            </a:r>
          </a:p>
          <a:p>
            <a:r>
              <a:rPr lang="en-US" sz="1400" dirty="0">
                <a:solidFill>
                  <a:schemeClr val="bg1"/>
                </a:solidFill>
              </a:rPr>
              <a:t>4. Lender Pre-Approval letter obtained;</a:t>
            </a:r>
          </a:p>
          <a:p>
            <a:r>
              <a:rPr lang="en-US" sz="1400" dirty="0">
                <a:solidFill>
                  <a:schemeClr val="bg1"/>
                </a:solidFill>
              </a:rPr>
              <a:t>5. Representation Agreements Signed;</a:t>
            </a:r>
          </a:p>
          <a:p>
            <a:r>
              <a:rPr lang="en-US" sz="1400" dirty="0">
                <a:solidFill>
                  <a:schemeClr val="bg1"/>
                </a:solidFill>
              </a:rPr>
              <a:t>6. Home Search App installed one phone;</a:t>
            </a:r>
          </a:p>
          <a:p>
            <a:r>
              <a:rPr lang="en-US" sz="1400" dirty="0">
                <a:solidFill>
                  <a:schemeClr val="bg1"/>
                </a:solidFill>
              </a:rPr>
              <a:t>7. MLS Matrix search/auto email created;</a:t>
            </a:r>
          </a:p>
          <a:p>
            <a:r>
              <a:rPr lang="en-US" sz="1400" dirty="0">
                <a:solidFill>
                  <a:schemeClr val="bg1"/>
                </a:solidFill>
              </a:rPr>
              <a:t>8. Let the search begin – pick your favorites, make your list; </a:t>
            </a:r>
          </a:p>
          <a:p>
            <a:r>
              <a:rPr lang="en-US" sz="1400" dirty="0">
                <a:solidFill>
                  <a:schemeClr val="bg1"/>
                </a:solidFill>
              </a:rPr>
              <a:t>9. Showing appointments made;</a:t>
            </a:r>
          </a:p>
          <a:p>
            <a:r>
              <a:rPr lang="en-US" sz="1400" dirty="0">
                <a:solidFill>
                  <a:schemeClr val="bg1"/>
                </a:solidFill>
              </a:rPr>
              <a:t>10. Property showings;</a:t>
            </a:r>
          </a:p>
          <a:p>
            <a:r>
              <a:rPr lang="en-US" sz="1400" dirty="0">
                <a:solidFill>
                  <a:schemeClr val="bg1"/>
                </a:solidFill>
              </a:rPr>
              <a:t>11. Evaluation of properties;</a:t>
            </a:r>
          </a:p>
          <a:p>
            <a:r>
              <a:rPr lang="en-US" sz="1400" dirty="0">
                <a:solidFill>
                  <a:schemeClr val="bg1"/>
                </a:solidFill>
              </a:rPr>
              <a:t>12. Revise criteria for search, if necessary;</a:t>
            </a:r>
          </a:p>
          <a:p>
            <a:r>
              <a:rPr lang="en-US" sz="1400" dirty="0">
                <a:solidFill>
                  <a:schemeClr val="bg1"/>
                </a:solidFill>
              </a:rPr>
              <a:t>13. Selection of property; and</a:t>
            </a:r>
          </a:p>
          <a:p>
            <a:r>
              <a:rPr lang="en-US" sz="1400" dirty="0">
                <a:solidFill>
                  <a:schemeClr val="bg1"/>
                </a:solidFill>
              </a:rPr>
              <a:t>14. Offer made and negotiated</a:t>
            </a:r>
          </a:p>
          <a:p>
            <a:r>
              <a:rPr lang="en-US" sz="1400" dirty="0">
                <a:solidFill>
                  <a:schemeClr val="bg1"/>
                </a:solidFill>
              </a:rPr>
              <a:t>15. UNDER CONTRACT!</a:t>
            </a:r>
          </a:p>
        </p:txBody>
      </p:sp>
      <p:sp>
        <p:nvSpPr>
          <p:cNvPr id="5" name="TextBox 4">
            <a:extLst>
              <a:ext uri="{FF2B5EF4-FFF2-40B4-BE49-F238E27FC236}">
                <a16:creationId xmlns:a16="http://schemas.microsoft.com/office/drawing/2014/main" id="{4E363130-E649-47D8-A63E-6C06646679BE}"/>
              </a:ext>
            </a:extLst>
          </p:cNvPr>
          <p:cNvSpPr txBox="1"/>
          <p:nvPr/>
        </p:nvSpPr>
        <p:spPr>
          <a:xfrm>
            <a:off x="439474" y="2535947"/>
            <a:ext cx="1938669" cy="369332"/>
          </a:xfrm>
          <a:prstGeom prst="rect">
            <a:avLst/>
          </a:prstGeom>
          <a:noFill/>
        </p:spPr>
        <p:txBody>
          <a:bodyPr wrap="square" rtlCol="0">
            <a:spAutoFit/>
          </a:bodyPr>
          <a:lstStyle/>
          <a:p>
            <a:r>
              <a:rPr lang="en-US" dirty="0">
                <a:solidFill>
                  <a:schemeClr val="accent4">
                    <a:lumMod val="75000"/>
                  </a:schemeClr>
                </a:solidFill>
              </a:rPr>
              <a:t>Before</a:t>
            </a:r>
          </a:p>
        </p:txBody>
      </p:sp>
      <p:sp>
        <p:nvSpPr>
          <p:cNvPr id="6" name="TextBox 5">
            <a:extLst>
              <a:ext uri="{FF2B5EF4-FFF2-40B4-BE49-F238E27FC236}">
                <a16:creationId xmlns:a16="http://schemas.microsoft.com/office/drawing/2014/main" id="{AABEBB34-8AA8-4A36-AAF9-90238AA0796B}"/>
              </a:ext>
            </a:extLst>
          </p:cNvPr>
          <p:cNvSpPr txBox="1"/>
          <p:nvPr/>
        </p:nvSpPr>
        <p:spPr>
          <a:xfrm>
            <a:off x="4378840" y="2853318"/>
            <a:ext cx="3691272" cy="3970318"/>
          </a:xfrm>
          <a:prstGeom prst="rect">
            <a:avLst/>
          </a:prstGeom>
          <a:noFill/>
        </p:spPr>
        <p:txBody>
          <a:bodyPr wrap="square" rtlCol="0">
            <a:spAutoFit/>
          </a:bodyPr>
          <a:lstStyle/>
          <a:p>
            <a:r>
              <a:rPr lang="en-US" sz="1400" dirty="0">
                <a:solidFill>
                  <a:schemeClr val="bg1"/>
                </a:solidFill>
              </a:rPr>
              <a:t>1. Buyer submits due diligence and earnest money deposit to Seller/Agent/Closing Attorney.</a:t>
            </a:r>
          </a:p>
          <a:p>
            <a:r>
              <a:rPr lang="en-US" sz="1400" dirty="0">
                <a:solidFill>
                  <a:schemeClr val="bg1"/>
                </a:solidFill>
              </a:rPr>
              <a:t>2. Loan application signed;</a:t>
            </a:r>
          </a:p>
          <a:p>
            <a:r>
              <a:rPr lang="en-US" sz="1400" dirty="0">
                <a:solidFill>
                  <a:schemeClr val="bg1"/>
                </a:solidFill>
              </a:rPr>
              <a:t>3. Home/Pest/Radon/Inspections;</a:t>
            </a:r>
          </a:p>
          <a:p>
            <a:r>
              <a:rPr lang="en-US" sz="1400" dirty="0">
                <a:solidFill>
                  <a:schemeClr val="bg1"/>
                </a:solidFill>
              </a:rPr>
              <a:t>4. Repairs Negotiated;</a:t>
            </a:r>
          </a:p>
          <a:p>
            <a:r>
              <a:rPr lang="en-US" sz="1400" dirty="0">
                <a:solidFill>
                  <a:schemeClr val="bg1"/>
                </a:solidFill>
              </a:rPr>
              <a:t>5. Survey, if necessary;</a:t>
            </a:r>
          </a:p>
          <a:p>
            <a:r>
              <a:rPr lang="en-US" sz="1400" dirty="0">
                <a:solidFill>
                  <a:schemeClr val="bg1"/>
                </a:solidFill>
              </a:rPr>
              <a:t>6. Lender documentation requirements satisfied;</a:t>
            </a:r>
          </a:p>
          <a:p>
            <a:r>
              <a:rPr lang="en-US" sz="1400" dirty="0">
                <a:solidFill>
                  <a:schemeClr val="bg1"/>
                </a:solidFill>
              </a:rPr>
              <a:t>7. Appraisal performed;</a:t>
            </a:r>
          </a:p>
          <a:p>
            <a:r>
              <a:rPr lang="en-US" sz="1400" dirty="0">
                <a:solidFill>
                  <a:schemeClr val="bg1"/>
                </a:solidFill>
              </a:rPr>
              <a:t>8. Price adjustment negotiations with Seller, if necessary;</a:t>
            </a:r>
          </a:p>
          <a:p>
            <a:r>
              <a:rPr lang="en-US" sz="1400" dirty="0">
                <a:solidFill>
                  <a:schemeClr val="bg1"/>
                </a:solidFill>
              </a:rPr>
              <a:t>9. Home Owners Insurance obtained</a:t>
            </a:r>
          </a:p>
          <a:p>
            <a:r>
              <a:rPr lang="en-US" sz="1400" dirty="0">
                <a:solidFill>
                  <a:schemeClr val="bg1"/>
                </a:solidFill>
              </a:rPr>
              <a:t>10. Concierge Moving Service consultation for utility hook-ups;</a:t>
            </a:r>
          </a:p>
          <a:p>
            <a:r>
              <a:rPr lang="en-US" sz="1400" dirty="0">
                <a:solidFill>
                  <a:schemeClr val="bg1"/>
                </a:solidFill>
              </a:rPr>
              <a:t>11. Title issues resolved;</a:t>
            </a:r>
          </a:p>
          <a:p>
            <a:r>
              <a:rPr lang="en-US" sz="1400" dirty="0">
                <a:solidFill>
                  <a:schemeClr val="bg1"/>
                </a:solidFill>
              </a:rPr>
              <a:t>12. “Clear to Close” issued by Lender;</a:t>
            </a:r>
          </a:p>
          <a:p>
            <a:r>
              <a:rPr lang="en-US" sz="1400" dirty="0">
                <a:solidFill>
                  <a:schemeClr val="bg1"/>
                </a:solidFill>
              </a:rPr>
              <a:t>13. Final walk-thru</a:t>
            </a:r>
          </a:p>
          <a:p>
            <a:r>
              <a:rPr lang="en-US" sz="1400" dirty="0">
                <a:solidFill>
                  <a:schemeClr val="bg1"/>
                </a:solidFill>
              </a:rPr>
              <a:t>14. CLOSING DAY.</a:t>
            </a:r>
          </a:p>
        </p:txBody>
      </p:sp>
      <p:sp>
        <p:nvSpPr>
          <p:cNvPr id="7" name="TextBox 6">
            <a:extLst>
              <a:ext uri="{FF2B5EF4-FFF2-40B4-BE49-F238E27FC236}">
                <a16:creationId xmlns:a16="http://schemas.microsoft.com/office/drawing/2014/main" id="{53328012-6F86-41AA-A550-2FA438930C30}"/>
              </a:ext>
            </a:extLst>
          </p:cNvPr>
          <p:cNvSpPr txBox="1"/>
          <p:nvPr/>
        </p:nvSpPr>
        <p:spPr>
          <a:xfrm>
            <a:off x="4378840" y="2535947"/>
            <a:ext cx="925032" cy="369332"/>
          </a:xfrm>
          <a:prstGeom prst="rect">
            <a:avLst/>
          </a:prstGeom>
          <a:noFill/>
        </p:spPr>
        <p:txBody>
          <a:bodyPr wrap="square" rtlCol="0">
            <a:spAutoFit/>
          </a:bodyPr>
          <a:lstStyle/>
          <a:p>
            <a:r>
              <a:rPr lang="en-US" dirty="0">
                <a:solidFill>
                  <a:schemeClr val="accent4">
                    <a:lumMod val="75000"/>
                  </a:schemeClr>
                </a:solidFill>
              </a:rPr>
              <a:t>During</a:t>
            </a:r>
          </a:p>
        </p:txBody>
      </p:sp>
      <p:sp>
        <p:nvSpPr>
          <p:cNvPr id="8" name="TextBox 7">
            <a:extLst>
              <a:ext uri="{FF2B5EF4-FFF2-40B4-BE49-F238E27FC236}">
                <a16:creationId xmlns:a16="http://schemas.microsoft.com/office/drawing/2014/main" id="{6A277521-F6CF-4C44-A430-8F169E1A78ED}"/>
              </a:ext>
            </a:extLst>
          </p:cNvPr>
          <p:cNvSpPr txBox="1"/>
          <p:nvPr/>
        </p:nvSpPr>
        <p:spPr>
          <a:xfrm>
            <a:off x="8417444" y="2535947"/>
            <a:ext cx="2541181" cy="369332"/>
          </a:xfrm>
          <a:prstGeom prst="rect">
            <a:avLst/>
          </a:prstGeom>
          <a:noFill/>
        </p:spPr>
        <p:txBody>
          <a:bodyPr wrap="square" rtlCol="0">
            <a:spAutoFit/>
          </a:bodyPr>
          <a:lstStyle/>
          <a:p>
            <a:r>
              <a:rPr lang="en-US" dirty="0">
                <a:solidFill>
                  <a:schemeClr val="accent4">
                    <a:lumMod val="75000"/>
                  </a:schemeClr>
                </a:solidFill>
              </a:rPr>
              <a:t>and after your purchase</a:t>
            </a:r>
          </a:p>
        </p:txBody>
      </p:sp>
      <p:sp>
        <p:nvSpPr>
          <p:cNvPr id="9" name="TextBox 8">
            <a:extLst>
              <a:ext uri="{FF2B5EF4-FFF2-40B4-BE49-F238E27FC236}">
                <a16:creationId xmlns:a16="http://schemas.microsoft.com/office/drawing/2014/main" id="{085AC00F-2068-4B14-A1EF-5176C79353C8}"/>
              </a:ext>
            </a:extLst>
          </p:cNvPr>
          <p:cNvSpPr txBox="1"/>
          <p:nvPr/>
        </p:nvSpPr>
        <p:spPr>
          <a:xfrm>
            <a:off x="8417444" y="2853318"/>
            <a:ext cx="3221664" cy="1446550"/>
          </a:xfrm>
          <a:prstGeom prst="rect">
            <a:avLst/>
          </a:prstGeom>
          <a:noFill/>
        </p:spPr>
        <p:txBody>
          <a:bodyPr wrap="square" rtlCol="0">
            <a:spAutoFit/>
          </a:bodyPr>
          <a:lstStyle/>
          <a:p>
            <a:r>
              <a:rPr lang="en-US" sz="1400" dirty="0">
                <a:solidFill>
                  <a:schemeClr val="bg1"/>
                </a:solidFill>
              </a:rPr>
              <a:t>1. Optional House Warming Party;</a:t>
            </a:r>
          </a:p>
          <a:p>
            <a:r>
              <a:rPr lang="en-US" sz="1400" dirty="0">
                <a:solidFill>
                  <a:schemeClr val="bg1"/>
                </a:solidFill>
              </a:rPr>
              <a:t>2. Monthly home maintenance tips by email;</a:t>
            </a:r>
          </a:p>
          <a:p>
            <a:r>
              <a:rPr lang="en-US" sz="1400" dirty="0">
                <a:solidFill>
                  <a:schemeClr val="bg1"/>
                </a:solidFill>
              </a:rPr>
              <a:t>3. App for Owners Manuals and Warranty information for home appliances; and</a:t>
            </a:r>
          </a:p>
          <a:p>
            <a:r>
              <a:rPr lang="en-US" sz="1400" dirty="0">
                <a:solidFill>
                  <a:schemeClr val="bg1"/>
                </a:solidFill>
              </a:rPr>
              <a:t>4. Quarterly Coupons of value</a:t>
            </a:r>
            <a:r>
              <a:rPr lang="en-US" dirty="0"/>
              <a:t>.</a:t>
            </a:r>
          </a:p>
        </p:txBody>
      </p:sp>
      <p:pic>
        <p:nvPicPr>
          <p:cNvPr id="10" name="Picture 2" descr="Image result for realty one group 6 cs to success">
            <a:extLst>
              <a:ext uri="{FF2B5EF4-FFF2-40B4-BE49-F238E27FC236}">
                <a16:creationId xmlns:a16="http://schemas.microsoft.com/office/drawing/2014/main" id="{AB8706DD-2252-4C8C-834D-171FBF007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14211">
            <a:off x="8519614" y="4574197"/>
            <a:ext cx="2726799" cy="1977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8695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81D73B-4DBB-471F-84FC-8B8A8EF43374}"/>
              </a:ext>
            </a:extLst>
          </p:cNvPr>
          <p:cNvSpPr/>
          <p:nvPr/>
        </p:nvSpPr>
        <p:spPr>
          <a:xfrm>
            <a:off x="3752098" y="2709379"/>
            <a:ext cx="3376245" cy="101566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6000" b="1" i="0" u="none" strike="noStrike" kern="0" cap="none" spc="0" normalizeH="0" baseline="0" noProof="0" dirty="0">
                <a:ln>
                  <a:noFill/>
                </a:ln>
                <a:solidFill>
                  <a:schemeClr val="accent4">
                    <a:lumMod val="75000"/>
                  </a:schemeClr>
                </a:solidFill>
                <a:effectLst/>
                <a:uLnTx/>
                <a:uFillTx/>
                <a:latin typeface="Ink Free" panose="03080402000500000000" pitchFamily="66" charset="0"/>
                <a:ea typeface="+mj-ea"/>
                <a:cs typeface="+mj-cs"/>
              </a:rPr>
              <a:t>What if… </a:t>
            </a:r>
            <a:endParaRPr kumimoji="0" lang="en-US" sz="6000" b="1" i="0" u="none" strike="noStrike" kern="0" cap="none" spc="0" normalizeH="0" baseline="0" noProof="0" dirty="0">
              <a:ln>
                <a:noFill/>
              </a:ln>
              <a:solidFill>
                <a:schemeClr val="accent4">
                  <a:lumMod val="75000"/>
                </a:schemeClr>
              </a:solidFill>
              <a:effectLst/>
              <a:uLnTx/>
              <a:uFillTx/>
              <a:latin typeface="Ink Free" panose="03080402000500000000" pitchFamily="66" charset="0"/>
            </a:endParaRPr>
          </a:p>
        </p:txBody>
      </p:sp>
      <p:sp>
        <p:nvSpPr>
          <p:cNvPr id="5" name="TextBox 4">
            <a:extLst>
              <a:ext uri="{FF2B5EF4-FFF2-40B4-BE49-F238E27FC236}">
                <a16:creationId xmlns:a16="http://schemas.microsoft.com/office/drawing/2014/main" id="{8FC5CAB5-211E-4E25-A6A1-0069A4475ED6}"/>
              </a:ext>
            </a:extLst>
          </p:cNvPr>
          <p:cNvSpPr txBox="1"/>
          <p:nvPr/>
        </p:nvSpPr>
        <p:spPr>
          <a:xfrm>
            <a:off x="150147" y="122643"/>
            <a:ext cx="3912782" cy="2400657"/>
          </a:xfrm>
          <a:prstGeom prst="rect">
            <a:avLst/>
          </a:prstGeom>
          <a:noFill/>
          <a:ln w="38100">
            <a:solidFill>
              <a:schemeClr val="bg1"/>
            </a:solidFill>
          </a:ln>
        </p:spPr>
        <p:txBody>
          <a:bodyPr wrap="square" rtlCol="0">
            <a:spAutoFit/>
          </a:bodyPr>
          <a:lstStyle/>
          <a:p>
            <a:pPr algn="ctr"/>
            <a:r>
              <a:rPr lang="en-US" altLang="en-US" sz="2400" dirty="0">
                <a:solidFill>
                  <a:prstClr val="white"/>
                </a:solidFill>
                <a:latin typeface="Calibri Light" panose="020F0302020204030204"/>
                <a:ea typeface="+mj-ea"/>
                <a:cs typeface="+mj-cs"/>
              </a:rPr>
              <a:t>You see a For Sale Yard Sign or Open House sign?</a:t>
            </a:r>
          </a:p>
          <a:p>
            <a:pPr algn="ctr"/>
            <a:r>
              <a:rPr lang="en-US" altLang="en-US" sz="3000" b="1" dirty="0">
                <a:solidFill>
                  <a:schemeClr val="accent4">
                    <a:lumMod val="75000"/>
                  </a:schemeClr>
                </a:solidFill>
                <a:latin typeface="Ink Free" panose="03080402000500000000" pitchFamily="66" charset="0"/>
                <a:ea typeface="+mj-ea"/>
                <a:cs typeface="+mj-cs"/>
              </a:rPr>
              <a:t>CALL/TEXT ME</a:t>
            </a:r>
            <a:br>
              <a:rPr lang="en-US" altLang="en-US" sz="3000" dirty="0">
                <a:solidFill>
                  <a:prstClr val="white"/>
                </a:solidFill>
                <a:latin typeface="Calibri Light" panose="020F0302020204030204"/>
                <a:ea typeface="+mj-ea"/>
                <a:cs typeface="+mj-cs"/>
              </a:rPr>
            </a:br>
            <a:r>
              <a:rPr lang="en-US" altLang="en-US" i="1" dirty="0">
                <a:solidFill>
                  <a:prstClr val="white"/>
                </a:solidFill>
                <a:latin typeface="Calibri Light" panose="020F0302020204030204"/>
                <a:ea typeface="+mj-ea"/>
                <a:cs typeface="+mj-cs"/>
              </a:rPr>
              <a:t>A yard sign or open house can let you know a home is available, </a:t>
            </a:r>
            <a:br>
              <a:rPr lang="en-US" altLang="en-US" i="1" dirty="0">
                <a:solidFill>
                  <a:prstClr val="white"/>
                </a:solidFill>
                <a:latin typeface="Calibri Light" panose="020F0302020204030204"/>
                <a:ea typeface="+mj-ea"/>
                <a:cs typeface="+mj-cs"/>
              </a:rPr>
            </a:br>
            <a:r>
              <a:rPr lang="en-US" altLang="en-US" i="1" dirty="0">
                <a:solidFill>
                  <a:prstClr val="white"/>
                </a:solidFill>
                <a:latin typeface="Calibri Light" panose="020F0302020204030204"/>
                <a:ea typeface="+mj-ea"/>
                <a:cs typeface="+mj-cs"/>
              </a:rPr>
              <a:t>but I can help you know if it’s worthwhile.</a:t>
            </a:r>
            <a:endParaRPr lang="en-US" dirty="0"/>
          </a:p>
        </p:txBody>
      </p:sp>
      <p:sp>
        <p:nvSpPr>
          <p:cNvPr id="6" name="Oval 5">
            <a:extLst>
              <a:ext uri="{FF2B5EF4-FFF2-40B4-BE49-F238E27FC236}">
                <a16:creationId xmlns:a16="http://schemas.microsoft.com/office/drawing/2014/main" id="{6790D064-2080-4EBA-A226-8473741ECD8E}"/>
              </a:ext>
            </a:extLst>
          </p:cNvPr>
          <p:cNvSpPr/>
          <p:nvPr/>
        </p:nvSpPr>
        <p:spPr>
          <a:xfrm>
            <a:off x="6647391" y="253600"/>
            <a:ext cx="5090953" cy="3637786"/>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A82967B-C78E-4631-878F-3A7708459361}"/>
              </a:ext>
            </a:extLst>
          </p:cNvPr>
          <p:cNvSpPr/>
          <p:nvPr/>
        </p:nvSpPr>
        <p:spPr>
          <a:xfrm>
            <a:off x="1864993" y="2523301"/>
            <a:ext cx="304049" cy="2056422"/>
          </a:xfrm>
          <a:prstGeom prst="rect">
            <a:avLst/>
          </a:prstGeom>
          <a:solidFill>
            <a:schemeClr val="accent4">
              <a:lumMod val="75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269E0E6-021F-4AAA-A1D8-087CB04CBDED}"/>
              </a:ext>
            </a:extLst>
          </p:cNvPr>
          <p:cNvSpPr/>
          <p:nvPr/>
        </p:nvSpPr>
        <p:spPr>
          <a:xfrm>
            <a:off x="7356978" y="536667"/>
            <a:ext cx="3671777" cy="343889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2400" b="0" i="0" u="none" strike="noStrike" kern="0" cap="none" spc="0" normalizeH="0" baseline="0" noProof="0" dirty="0">
                <a:ln>
                  <a:noFill/>
                </a:ln>
                <a:solidFill>
                  <a:prstClr val="white"/>
                </a:solidFill>
                <a:effectLst/>
                <a:uLnTx/>
                <a:uFillTx/>
                <a:latin typeface="Calibri Light" panose="020F0302020204030204"/>
                <a:ea typeface="+mj-ea"/>
                <a:cs typeface="+mj-cs"/>
              </a:rPr>
              <a:t>See a home advertised </a:t>
            </a:r>
            <a:br>
              <a:rPr kumimoji="0" lang="en-US" altLang="en-US" sz="2400" b="0" i="0" u="none" strike="noStrike" kern="0" cap="none" spc="0" normalizeH="0" baseline="0" noProof="0" dirty="0">
                <a:ln>
                  <a:noFill/>
                </a:ln>
                <a:solidFill>
                  <a:prstClr val="white"/>
                </a:solidFill>
                <a:effectLst/>
                <a:uLnTx/>
                <a:uFillTx/>
                <a:latin typeface="Calibri Light" panose="020F0302020204030204"/>
                <a:ea typeface="+mj-ea"/>
                <a:cs typeface="+mj-cs"/>
              </a:rPr>
            </a:br>
            <a:r>
              <a:rPr lang="en-US" altLang="en-US" sz="2400" i="1" kern="0" dirty="0">
                <a:solidFill>
                  <a:prstClr val="white"/>
                </a:solidFill>
                <a:latin typeface="Calibri Light" panose="020F0302020204030204"/>
                <a:ea typeface="+mj-ea"/>
                <a:cs typeface="+mj-cs"/>
              </a:rPr>
              <a:t>online, social media,</a:t>
            </a:r>
            <a:r>
              <a:rPr kumimoji="0" lang="en-US" altLang="en-US" sz="2400" b="0" i="1" u="none" strike="noStrike" kern="0" cap="none" spc="0" normalizeH="0" baseline="0" noProof="0" dirty="0">
                <a:ln>
                  <a:noFill/>
                </a:ln>
                <a:solidFill>
                  <a:prstClr val="white"/>
                </a:solidFill>
                <a:effectLst/>
                <a:uLnTx/>
                <a:uFillTx/>
                <a:latin typeface="Calibri Light" panose="020F0302020204030204"/>
                <a:ea typeface="+mj-ea"/>
                <a:cs typeface="+mj-cs"/>
              </a:rPr>
              <a:t> in newspapers, buyer’s guides, or a FSBO?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3200" b="1" i="1" u="none" strike="noStrike" kern="0" cap="none" spc="0" normalizeH="0" baseline="0" noProof="0" dirty="0">
                <a:ln>
                  <a:noFill/>
                </a:ln>
                <a:solidFill>
                  <a:schemeClr val="accent4">
                    <a:lumMod val="75000"/>
                  </a:schemeClr>
                </a:solidFill>
                <a:effectLst/>
                <a:uLnTx/>
                <a:uFillTx/>
                <a:latin typeface="Ink Free" panose="03080402000500000000" pitchFamily="66" charset="0"/>
                <a:ea typeface="+mj-ea"/>
                <a:cs typeface="+mj-cs"/>
              </a:rPr>
              <a:t>CALL/TEXT ME</a:t>
            </a:r>
          </a:p>
          <a:p>
            <a:pPr lvl="0" algn="ctr" defTabSz="685800" fontAlgn="base">
              <a:lnSpc>
                <a:spcPct val="90000"/>
              </a:lnSpc>
              <a:spcBef>
                <a:spcPts val="750"/>
              </a:spcBef>
              <a:spcAft>
                <a:spcPct val="0"/>
              </a:spcAft>
            </a:pPr>
            <a:r>
              <a:rPr lang="en-US" altLang="en-US" dirty="0">
                <a:solidFill>
                  <a:prstClr val="white"/>
                </a:solidFill>
              </a:rPr>
              <a:t>You can ask me about ANY properties that are </a:t>
            </a:r>
            <a:br>
              <a:rPr lang="en-US" altLang="en-US" dirty="0">
                <a:solidFill>
                  <a:prstClr val="white"/>
                </a:solidFill>
              </a:rPr>
            </a:br>
            <a:r>
              <a:rPr lang="en-US" altLang="en-US" dirty="0">
                <a:solidFill>
                  <a:prstClr val="white"/>
                </a:solidFill>
              </a:rPr>
              <a:t>advertised, no matter who the broker is.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 name="Arrow: Right 9">
            <a:extLst>
              <a:ext uri="{FF2B5EF4-FFF2-40B4-BE49-F238E27FC236}">
                <a16:creationId xmlns:a16="http://schemas.microsoft.com/office/drawing/2014/main" id="{D9A0A817-4670-4FD8-8EF5-849A8909DD4A}"/>
              </a:ext>
            </a:extLst>
          </p:cNvPr>
          <p:cNvSpPr/>
          <p:nvPr/>
        </p:nvSpPr>
        <p:spPr>
          <a:xfrm>
            <a:off x="150147" y="4226074"/>
            <a:ext cx="6325079" cy="2509283"/>
          </a:xfrm>
          <a:prstGeom prst="rightArrow">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A582749-D681-4685-BADB-939335829B4A}"/>
              </a:ext>
            </a:extLst>
          </p:cNvPr>
          <p:cNvSpPr txBox="1"/>
          <p:nvPr/>
        </p:nvSpPr>
        <p:spPr>
          <a:xfrm>
            <a:off x="33187" y="4967639"/>
            <a:ext cx="5943600" cy="1015663"/>
          </a:xfrm>
          <a:prstGeom prst="rect">
            <a:avLst/>
          </a:prstGeom>
          <a:noFill/>
        </p:spPr>
        <p:txBody>
          <a:bodyPr wrap="square" rtlCol="0">
            <a:spAutoFit/>
          </a:bodyPr>
          <a:lstStyle/>
          <a:p>
            <a:pPr lvl="0" algn="ctr" defTabSz="685800" fontAlgn="base">
              <a:spcBef>
                <a:spcPts val="750"/>
              </a:spcBef>
              <a:spcAft>
                <a:spcPct val="0"/>
              </a:spcAft>
            </a:pPr>
            <a:r>
              <a:rPr lang="en-US" altLang="en-US" sz="2000" dirty="0">
                <a:solidFill>
                  <a:prstClr val="white"/>
                </a:solidFill>
              </a:rPr>
              <a:t>Our office offers area-wide multiple listing information that shows thousands of broker-listed homes for sale, regardless of the seller’s agent, so </a:t>
            </a:r>
            <a:r>
              <a:rPr lang="en-US" altLang="en-US" sz="2000" b="1" dirty="0">
                <a:solidFill>
                  <a:schemeClr val="accent4">
                    <a:lumMod val="75000"/>
                  </a:schemeClr>
                </a:solidFill>
                <a:latin typeface="Ink Free" panose="03080402000500000000" pitchFamily="66" charset="0"/>
              </a:rPr>
              <a:t>CALL/TEXT ME</a:t>
            </a:r>
          </a:p>
        </p:txBody>
      </p:sp>
      <p:sp>
        <p:nvSpPr>
          <p:cNvPr id="12" name="Arrow: Right 11">
            <a:extLst>
              <a:ext uri="{FF2B5EF4-FFF2-40B4-BE49-F238E27FC236}">
                <a16:creationId xmlns:a16="http://schemas.microsoft.com/office/drawing/2014/main" id="{92B45A53-A950-40C6-8668-3B70F8C6622A}"/>
              </a:ext>
            </a:extLst>
          </p:cNvPr>
          <p:cNvSpPr/>
          <p:nvPr/>
        </p:nvSpPr>
        <p:spPr>
          <a:xfrm rot="10800000">
            <a:off x="6592186" y="4226072"/>
            <a:ext cx="5447414" cy="2509284"/>
          </a:xfrm>
          <a:prstGeom prst="rightArrow">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0E048B0-5A1B-491B-B432-A1B80291C976}"/>
              </a:ext>
            </a:extLst>
          </p:cNvPr>
          <p:cNvSpPr txBox="1"/>
          <p:nvPr/>
        </p:nvSpPr>
        <p:spPr>
          <a:xfrm>
            <a:off x="7506586" y="4895445"/>
            <a:ext cx="4231758" cy="1200329"/>
          </a:xfrm>
          <a:prstGeom prst="rect">
            <a:avLst/>
          </a:prstGeom>
          <a:noFill/>
        </p:spPr>
        <p:txBody>
          <a:bodyPr wrap="square" rtlCol="0">
            <a:spAutoFit/>
          </a:bodyPr>
          <a:lstStyle/>
          <a:p>
            <a:pPr lvl="0" algn="ctr" defTabSz="685800" fontAlgn="base">
              <a:lnSpc>
                <a:spcPct val="90000"/>
              </a:lnSpc>
              <a:spcBef>
                <a:spcPts val="750"/>
              </a:spcBef>
              <a:spcAft>
                <a:spcPct val="0"/>
              </a:spcAft>
            </a:pPr>
            <a:r>
              <a:rPr lang="en-US" altLang="en-US" sz="2000" dirty="0">
                <a:solidFill>
                  <a:prstClr val="white"/>
                </a:solidFill>
              </a:rPr>
              <a:t>When visiting an open house or new construction home on your </a:t>
            </a:r>
            <a:br>
              <a:rPr lang="en-US" altLang="en-US" sz="2000" dirty="0">
                <a:solidFill>
                  <a:prstClr val="white"/>
                </a:solidFill>
              </a:rPr>
            </a:br>
            <a:r>
              <a:rPr lang="en-US" altLang="en-US" sz="2000" dirty="0">
                <a:solidFill>
                  <a:prstClr val="white"/>
                </a:solidFill>
              </a:rPr>
              <a:t>own, give the salesperson my card and </a:t>
            </a:r>
            <a:br>
              <a:rPr lang="en-US" altLang="en-US" sz="2000" dirty="0">
                <a:solidFill>
                  <a:prstClr val="white"/>
                </a:solidFill>
              </a:rPr>
            </a:br>
            <a:r>
              <a:rPr lang="en-US" altLang="en-US" sz="2000" dirty="0">
                <a:solidFill>
                  <a:prstClr val="white"/>
                </a:solidFill>
              </a:rPr>
              <a:t>tell them </a:t>
            </a:r>
            <a:r>
              <a:rPr lang="en-US" altLang="en-US" sz="2000" b="1" dirty="0">
                <a:solidFill>
                  <a:schemeClr val="accent4">
                    <a:lumMod val="75000"/>
                  </a:schemeClr>
                </a:solidFill>
                <a:latin typeface="Ink Free" panose="03080402000500000000" pitchFamily="66" charset="0"/>
              </a:rPr>
              <a:t>I am your agent</a:t>
            </a:r>
            <a:r>
              <a:rPr lang="en-US" altLang="en-US" sz="2000" dirty="0">
                <a:solidFill>
                  <a:prstClr val="white"/>
                </a:solidFill>
              </a:rPr>
              <a:t>.</a:t>
            </a:r>
          </a:p>
        </p:txBody>
      </p:sp>
    </p:spTree>
    <p:extLst>
      <p:ext uri="{BB962C8B-B14F-4D97-AF65-F5344CB8AC3E}">
        <p14:creationId xmlns:p14="http://schemas.microsoft.com/office/powerpoint/2010/main" val="141062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8EE051CB-D62C-42BA-90A4-87A3BFF1D5D0}"/>
              </a:ext>
            </a:extLst>
          </p:cNvPr>
          <p:cNvPicPr>
            <a:picLocks noChangeAspect="1"/>
          </p:cNvPicPr>
          <p:nvPr/>
        </p:nvPicPr>
        <p:blipFill rotWithShape="1">
          <a:blip r:embed="rId2">
            <a:extLst>
              <a:ext uri="{28A0092B-C50C-407E-A947-70E740481C1C}">
                <a14:useLocalDpi xmlns:a14="http://schemas.microsoft.com/office/drawing/2010/main" val="0"/>
              </a:ext>
            </a:extLst>
          </a:blip>
          <a:srcRect t="19556" r="1500"/>
          <a:stretch/>
        </p:blipFill>
        <p:spPr>
          <a:xfrm>
            <a:off x="91440" y="777240"/>
            <a:ext cx="12009120" cy="5516879"/>
          </a:xfrm>
          <a:prstGeom prst="rect">
            <a:avLst/>
          </a:prstGeom>
        </p:spPr>
      </p:pic>
    </p:spTree>
    <p:extLst>
      <p:ext uri="{BB962C8B-B14F-4D97-AF65-F5344CB8AC3E}">
        <p14:creationId xmlns:p14="http://schemas.microsoft.com/office/powerpoint/2010/main" val="1558874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9B88A9E3-1039-499B-9DEC-5386B5995795}"/>
              </a:ext>
            </a:extLst>
          </p:cNvPr>
          <p:cNvPicPr>
            <a:picLocks noChangeAspect="1"/>
          </p:cNvPicPr>
          <p:nvPr/>
        </p:nvPicPr>
        <p:blipFill rotWithShape="1">
          <a:blip r:embed="rId2">
            <a:extLst>
              <a:ext uri="{28A0092B-C50C-407E-A947-70E740481C1C}">
                <a14:useLocalDpi xmlns:a14="http://schemas.microsoft.com/office/drawing/2010/main" val="0"/>
              </a:ext>
            </a:extLst>
          </a:blip>
          <a:srcRect t="14667" r="1625" b="5555"/>
          <a:stretch/>
        </p:blipFill>
        <p:spPr>
          <a:xfrm>
            <a:off x="99060" y="693420"/>
            <a:ext cx="11993880" cy="5471160"/>
          </a:xfrm>
          <a:prstGeom prst="rect">
            <a:avLst/>
          </a:prstGeom>
        </p:spPr>
      </p:pic>
    </p:spTree>
    <p:extLst>
      <p:ext uri="{BB962C8B-B14F-4D97-AF65-F5344CB8AC3E}">
        <p14:creationId xmlns:p14="http://schemas.microsoft.com/office/powerpoint/2010/main" val="36216670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11789</TotalTime>
  <Words>1001</Words>
  <Application>Microsoft Office PowerPoint</Application>
  <PresentationFormat>Widescreen</PresentationFormat>
  <Paragraphs>182</Paragraphs>
  <Slides>22</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Agency FB</vt:lpstr>
      <vt:lpstr>AR BONNIE</vt:lpstr>
      <vt:lpstr>AR CENA</vt:lpstr>
      <vt:lpstr>Arial</vt:lpstr>
      <vt:lpstr>Bradley Hand ITC</vt:lpstr>
      <vt:lpstr>Calibri</vt:lpstr>
      <vt:lpstr>Calibri Light</vt:lpstr>
      <vt:lpstr>Ink Free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Dawn Aldridge</dc:creator>
  <cp:lastModifiedBy>Dawn Aldridge</cp:lastModifiedBy>
  <cp:revision>19</cp:revision>
  <dcterms:created xsi:type="dcterms:W3CDTF">2019-07-18T15:07:31Z</dcterms:created>
  <dcterms:modified xsi:type="dcterms:W3CDTF">2019-07-26T19:36:47Z</dcterms:modified>
</cp:coreProperties>
</file>