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7" r:id="rId23"/>
    <p:sldId id="278" r:id="rId24"/>
    <p:sldId id="279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3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D5D3-B889-D84E-84BA-025798D50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CDF22-9E69-AA4A-BC46-5A0CEE772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1B394-8A69-354D-941B-AF43CC64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93683-5150-2341-A865-6F1B55DE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97EFC-8DA6-6A4E-BAEB-D41B4257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0BC0-85B7-B746-B34E-4EC477D4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B8DBC-4CDA-1E4C-AEBD-F94EC474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011FC-86B9-EC43-8493-CA1E153A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910F4-7BD1-E04D-8B1E-AC45446F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B4D95-E661-0946-95A4-33423F23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6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FF2CA-BC5C-8049-B025-B4639E37E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902BA-42A8-FA44-BC37-A3CBCA69C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EF484-323E-974C-B321-1A5C3713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DC9B-A1A8-994A-A124-3F98ABC2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7BB0E-BF46-9C47-B6E2-A2FF33FB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1B22-2898-9940-85D9-8B057080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BC7E-A903-7241-B1EB-A8F19942E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4743A-7C07-7A4D-83DC-EC83A0A6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E91C1-B494-1B46-8F44-B86E981C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08183-425B-A84E-8A15-C1FDA9D0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E4D4-9DD5-604A-9B6F-F489F94EC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F249F-DFA8-2446-9F13-D98541D0A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188CC-F1A2-4C41-B064-20D11FD0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1C9BA-9B39-B643-B51A-4A222FD4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2ECF-6CF7-5341-B5F0-9C2BCFBF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24C4-EB64-8446-82A8-F55FE383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6F4F-DF71-204F-9D5A-F33BE9D07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FDA4E-27C4-0D4A-A620-76ACA1135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52E2F-28F2-F74F-8445-9EB29342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D8E87-A047-B044-8A9B-5F913F63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31F63-97AD-1A4B-8B03-9E600411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1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0E05-9006-0D43-A07C-5CF84868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24548-3301-F946-835C-0EA43ADE2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A8EE1-3238-214E-A2E1-264541D66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5C615-93F4-D94A-B144-9CC6D5089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1BDB2-98E6-2743-B995-709F7CC9E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23092-C5AB-B84B-B2D0-8E47514E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A3B98-07F6-D84B-8A24-3135F5A0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40A2F-756D-9F4F-B0FC-F4D11D723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4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2499-7233-0149-B226-00764285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69EDF0-2572-574C-817C-00CA9961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B343A-00A8-914A-AA50-FB0855D1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008E1-6ABE-934F-A308-9CC110F8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E4B6C-1B8A-7247-A442-F753D45A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D8AB4-ADF7-4C45-A6C1-B4D58AF9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16CFF-F0D7-474F-B16B-FB39BC5D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1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6632-54B8-CC44-A3C9-0CDD48DB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29B2-C694-1648-BB99-E067BD866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25D02-753B-6148-B1DF-504802F18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BDB16-DACD-C14D-B8D3-8922E07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D4023-DD51-2F4F-890F-EA32E255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053AB-B0D7-A24B-BE74-3C6C6C75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8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DE93F-E788-F341-975B-E60F55987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1E8B8-62F2-9447-AF59-876F51E7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C4330-851E-514A-95B7-508172D6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30D9A-FA56-3E49-ACE1-27FBBAA9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B0C71C3-6539-F847-B8E5-69D01E8CDB4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31140" y="1746313"/>
            <a:ext cx="2507460" cy="3355847"/>
          </a:xfrm>
          <a:prstGeom prst="round2SameRect">
            <a:avLst>
              <a:gd name="adj1" fmla="val 0"/>
              <a:gd name="adj2" fmla="val 12836"/>
            </a:avLst>
          </a:prstGeom>
        </p:spPr>
      </p:sp>
    </p:spTree>
    <p:extLst>
      <p:ext uri="{BB962C8B-B14F-4D97-AF65-F5344CB8AC3E}">
        <p14:creationId xmlns:p14="http://schemas.microsoft.com/office/powerpoint/2010/main" val="55215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6260B-EE7B-8540-885A-3D568F89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B4C9-9778-E342-A2C6-19F061AA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B3FCD-7B05-D44B-942B-3657D10E8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248F0-2C2C-0849-B96D-E553957065C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A000E-EE0A-0B49-A68F-E9C201373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25A5-25E3-6242-ADF9-564BADD65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4AAF-9194-5349-BE87-0CE863B73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8237-A8D1-CB4A-B833-9DF35DFE4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BA5B0-6458-404B-A671-7013A9839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sitting, person, window&#10;&#10;Description automatically generated">
            <a:extLst>
              <a:ext uri="{FF2B5EF4-FFF2-40B4-BE49-F238E27FC236}">
                <a16:creationId xmlns:a16="http://schemas.microsoft.com/office/drawing/2014/main" id="{FBA1CFE0-5FE6-474B-8F40-043EC70C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1" y="-52552"/>
            <a:ext cx="12322795" cy="693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378AC-1A21-EB47-A943-FE3312EC35D3}"/>
              </a:ext>
            </a:extLst>
          </p:cNvPr>
          <p:cNvSpPr txBox="1"/>
          <p:nvPr/>
        </p:nvSpPr>
        <p:spPr>
          <a:xfrm>
            <a:off x="6547946" y="3654588"/>
            <a:ext cx="505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solidFill>
                  <a:srgbClr val="B99B62"/>
                </a:solidFill>
                <a:latin typeface="Museo Sans 300" panose="02000000000000000000" pitchFamily="2" charset="77"/>
              </a:rPr>
              <a:t>AFFILIATE NAME HERE</a:t>
            </a:r>
          </a:p>
        </p:txBody>
      </p:sp>
    </p:spTree>
    <p:extLst>
      <p:ext uri="{BB962C8B-B14F-4D97-AF65-F5344CB8AC3E}">
        <p14:creationId xmlns:p14="http://schemas.microsoft.com/office/powerpoint/2010/main" val="379143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table, sitting, different&#10;&#10;Description automatically generated">
            <a:extLst>
              <a:ext uri="{FF2B5EF4-FFF2-40B4-BE49-F238E27FC236}">
                <a16:creationId xmlns:a16="http://schemas.microsoft.com/office/drawing/2014/main" id="{1D858BA6-5394-8D4A-AEA0-279020A0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71" y="-53209"/>
            <a:ext cx="12360164" cy="6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sitting, photo, monitor&#10;&#10;Description automatically generated">
            <a:extLst>
              <a:ext uri="{FF2B5EF4-FFF2-40B4-BE49-F238E27FC236}">
                <a16:creationId xmlns:a16="http://schemas.microsoft.com/office/drawing/2014/main" id="{3D0A885E-6560-6F49-898F-82EC073A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4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F4070B-C339-424A-9F83-8C39E7C6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7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1836599-5BC1-204E-AB02-82D9F2A9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11752-3116-924D-BA5B-30CB80A5FB82}"/>
              </a:ext>
            </a:extLst>
          </p:cNvPr>
          <p:cNvSpPr txBox="1"/>
          <p:nvPr/>
        </p:nvSpPr>
        <p:spPr>
          <a:xfrm>
            <a:off x="960857" y="2929358"/>
            <a:ext cx="291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TEXT BOX FOR ADDITIONAL CONTENT IF NEEDED</a:t>
            </a:r>
          </a:p>
        </p:txBody>
      </p:sp>
    </p:spTree>
    <p:extLst>
      <p:ext uri="{BB962C8B-B14F-4D97-AF65-F5344CB8AC3E}">
        <p14:creationId xmlns:p14="http://schemas.microsoft.com/office/powerpoint/2010/main" val="112009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83972AD6-FF17-4A48-9DC5-EA4CF348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-47327"/>
            <a:ext cx="12301538" cy="6919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DF03AF-0FD0-584E-8940-1013AF8A6B34}"/>
              </a:ext>
            </a:extLst>
          </p:cNvPr>
          <p:cNvSpPr/>
          <p:nvPr/>
        </p:nvSpPr>
        <p:spPr>
          <a:xfrm>
            <a:off x="947737" y="2524421"/>
            <a:ext cx="26468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 my large online</a:t>
            </a:r>
          </a:p>
          <a:p>
            <a:r>
              <a:rPr lang="en-US" dirty="0"/>
              <a:t>footprint, use of</a:t>
            </a:r>
          </a:p>
          <a:p>
            <a:r>
              <a:rPr lang="en-US" dirty="0"/>
              <a:t>high-quality photos and</a:t>
            </a:r>
          </a:p>
          <a:p>
            <a:r>
              <a:rPr lang="en-US" dirty="0"/>
              <a:t>video and resources from</a:t>
            </a:r>
          </a:p>
          <a:p>
            <a:r>
              <a:rPr lang="en-US" dirty="0"/>
              <a:t>Realty ONE Group, I’ll</a:t>
            </a:r>
          </a:p>
          <a:p>
            <a:r>
              <a:rPr lang="en-US" dirty="0"/>
              <a:t>expose your listing to real</a:t>
            </a:r>
          </a:p>
          <a:p>
            <a:r>
              <a:rPr lang="en-US" dirty="0"/>
              <a:t>leads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93978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16F58C7-ECA7-BF42-BB8C-EC28BC7E5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person, window&#10;&#10;Description automatically generated">
            <a:extLst>
              <a:ext uri="{FF2B5EF4-FFF2-40B4-BE49-F238E27FC236}">
                <a16:creationId xmlns:a16="http://schemas.microsoft.com/office/drawing/2014/main" id="{1F4BBA1B-56F8-984C-99B5-64E35317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7" y="-85725"/>
            <a:ext cx="12369801" cy="695801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858BE77-4728-9F44-A361-73B5B01C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06" y="5622850"/>
            <a:ext cx="779130" cy="779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F35E37-CCDB-C447-88B9-417F32940267}"/>
              </a:ext>
            </a:extLst>
          </p:cNvPr>
          <p:cNvSpPr txBox="1"/>
          <p:nvPr/>
        </p:nvSpPr>
        <p:spPr>
          <a:xfrm>
            <a:off x="1818164" y="5869172"/>
            <a:ext cx="152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seo Sans 500" panose="02000000000000000000" pitchFamily="2" charset="77"/>
              </a:rPr>
              <a:t>/MYPAGE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B12DDF-BE31-F64E-8212-F54CCE4313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1908" y="5622850"/>
            <a:ext cx="779130" cy="779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0F4435-D72C-E644-B5FB-C94228DD5740}"/>
              </a:ext>
            </a:extLst>
          </p:cNvPr>
          <p:cNvSpPr txBox="1"/>
          <p:nvPr/>
        </p:nvSpPr>
        <p:spPr>
          <a:xfrm>
            <a:off x="4351666" y="5869172"/>
            <a:ext cx="152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seo Sans 500" panose="02000000000000000000" pitchFamily="2" charset="77"/>
              </a:rPr>
              <a:t>/MYPAGE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E7E4DF-C9B8-434A-BFC1-9BC57A3DB6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5410" y="5622850"/>
            <a:ext cx="779130" cy="7791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C8926-6423-B749-8FFB-8CD4F578487F}"/>
              </a:ext>
            </a:extLst>
          </p:cNvPr>
          <p:cNvSpPr txBox="1"/>
          <p:nvPr/>
        </p:nvSpPr>
        <p:spPr>
          <a:xfrm>
            <a:off x="6885168" y="5869172"/>
            <a:ext cx="152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seo Sans 500" panose="02000000000000000000" pitchFamily="2" charset="77"/>
              </a:rPr>
              <a:t>/MYPAGE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18E7D-4082-954D-9350-4F31646435F9}"/>
              </a:ext>
            </a:extLst>
          </p:cNvPr>
          <p:cNvSpPr/>
          <p:nvPr/>
        </p:nvSpPr>
        <p:spPr>
          <a:xfrm>
            <a:off x="941716" y="2184738"/>
            <a:ext cx="3409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Billions of people access social</a:t>
            </a:r>
          </a:p>
          <a:p>
            <a:r>
              <a:rPr lang="en-US" dirty="0"/>
              <a:t>media every single day and share</a:t>
            </a:r>
          </a:p>
          <a:p>
            <a:r>
              <a:rPr lang="en-US" dirty="0"/>
              <a:t>content regularly. It’s a powerful</a:t>
            </a:r>
          </a:p>
          <a:p>
            <a:r>
              <a:rPr lang="en-US" dirty="0"/>
              <a:t>and engaging tool. Starting from</a:t>
            </a:r>
          </a:p>
          <a:p>
            <a:r>
              <a:rPr lang="en-US" dirty="0"/>
              <a:t>the day it’s listed, we will use</a:t>
            </a:r>
          </a:p>
          <a:p>
            <a:r>
              <a:rPr lang="en-US" dirty="0"/>
              <a:t>online networks to market your</a:t>
            </a:r>
          </a:p>
          <a:p>
            <a:r>
              <a:rPr lang="en-US" dirty="0"/>
              <a:t>home to a wide audience.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530981-B1B2-2745-8AC8-8FDE9F62F5C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955360" y="1782305"/>
            <a:ext cx="5244662" cy="3215899"/>
          </a:xfrm>
          <a:prstGeom prst="roundRect">
            <a:avLst>
              <a:gd name="adj" fmla="val 9920"/>
            </a:avLst>
          </a:prstGeom>
        </p:spPr>
      </p:sp>
    </p:spTree>
    <p:extLst>
      <p:ext uri="{BB962C8B-B14F-4D97-AF65-F5344CB8AC3E}">
        <p14:creationId xmlns:p14="http://schemas.microsoft.com/office/powerpoint/2010/main" val="2023088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cat&#10;&#10;Description automatically generated">
            <a:extLst>
              <a:ext uri="{FF2B5EF4-FFF2-40B4-BE49-F238E27FC236}">
                <a16:creationId xmlns:a16="http://schemas.microsoft.com/office/drawing/2014/main" id="{22C79464-3852-524C-B67D-6AEBBFB1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61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7ED64EE2-D64E-B749-AA0D-86DC8B63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DAD71-BE54-3546-842D-4D5ADF7A5BBA}"/>
              </a:ext>
            </a:extLst>
          </p:cNvPr>
          <p:cNvSpPr txBox="1"/>
          <p:nvPr/>
        </p:nvSpPr>
        <p:spPr>
          <a:xfrm>
            <a:off x="4960675" y="1951922"/>
            <a:ext cx="259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99B62"/>
                </a:solidFill>
                <a:latin typeface="Museo Sans 700" panose="02000000000000000000" pitchFamily="2" charset="77"/>
              </a:rPr>
              <a:t>CLIENT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688EC-2424-E34D-93AB-B5D51A374312}"/>
              </a:ext>
            </a:extLst>
          </p:cNvPr>
          <p:cNvSpPr txBox="1"/>
          <p:nvPr/>
        </p:nvSpPr>
        <p:spPr>
          <a:xfrm>
            <a:off x="4971309" y="1203182"/>
            <a:ext cx="583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Paste client testimonial here. Paste as much as you need and adjust the client name to sit below testimonial! Delete additional testimonial sections if not needed. 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207D2-5401-2240-8150-431102BC2A4E}"/>
              </a:ext>
            </a:extLst>
          </p:cNvPr>
          <p:cNvCxnSpPr>
            <a:cxnSpLocks/>
          </p:cNvCxnSpPr>
          <p:nvPr/>
        </p:nvCxnSpPr>
        <p:spPr>
          <a:xfrm>
            <a:off x="4816542" y="1286540"/>
            <a:ext cx="0" cy="932305"/>
          </a:xfrm>
          <a:prstGeom prst="line">
            <a:avLst/>
          </a:prstGeom>
          <a:ln w="28575">
            <a:solidFill>
              <a:srgbClr val="B99B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5EAD0F-CCF2-C74E-AC0B-812ECA2CD2E1}"/>
              </a:ext>
            </a:extLst>
          </p:cNvPr>
          <p:cNvSpPr txBox="1"/>
          <p:nvPr/>
        </p:nvSpPr>
        <p:spPr>
          <a:xfrm>
            <a:off x="4960675" y="3497294"/>
            <a:ext cx="259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99B62"/>
                </a:solidFill>
                <a:latin typeface="Museo Sans 700" panose="02000000000000000000" pitchFamily="2" charset="77"/>
              </a:rPr>
              <a:t>CLIENT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5358C-14D1-854D-AA8A-6346835F16A1}"/>
              </a:ext>
            </a:extLst>
          </p:cNvPr>
          <p:cNvSpPr txBox="1"/>
          <p:nvPr/>
        </p:nvSpPr>
        <p:spPr>
          <a:xfrm>
            <a:off x="4971309" y="2748554"/>
            <a:ext cx="583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Paste client testimonial here. Paste as much as you need and adjust the client name to sit below testimonial! Delete additional testimonial sections if not needed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7C4343-0D89-004C-8A69-729E222348B2}"/>
              </a:ext>
            </a:extLst>
          </p:cNvPr>
          <p:cNvCxnSpPr>
            <a:cxnSpLocks/>
          </p:cNvCxnSpPr>
          <p:nvPr/>
        </p:nvCxnSpPr>
        <p:spPr>
          <a:xfrm>
            <a:off x="4816542" y="2831912"/>
            <a:ext cx="0" cy="932305"/>
          </a:xfrm>
          <a:prstGeom prst="line">
            <a:avLst/>
          </a:prstGeom>
          <a:ln w="28575">
            <a:solidFill>
              <a:srgbClr val="B99B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3BFB48-9411-5946-8F23-BBF540DE0B77}"/>
              </a:ext>
            </a:extLst>
          </p:cNvPr>
          <p:cNvSpPr txBox="1"/>
          <p:nvPr/>
        </p:nvSpPr>
        <p:spPr>
          <a:xfrm>
            <a:off x="4960675" y="5178339"/>
            <a:ext cx="259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99B62"/>
                </a:solidFill>
                <a:latin typeface="Museo Sans 700" panose="02000000000000000000" pitchFamily="2" charset="77"/>
              </a:rPr>
              <a:t>CLIENT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287E4-00AD-5C46-853E-01DC5785A922}"/>
              </a:ext>
            </a:extLst>
          </p:cNvPr>
          <p:cNvSpPr txBox="1"/>
          <p:nvPr/>
        </p:nvSpPr>
        <p:spPr>
          <a:xfrm>
            <a:off x="4971309" y="4429599"/>
            <a:ext cx="583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Paste client testimonial here. Paste as much as you need and adjust the client name to sit below testimonial! Delete additional testimonial sections if not needed. </a:t>
            </a:r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2630E6-52EB-0146-A08D-70946012CF14}"/>
              </a:ext>
            </a:extLst>
          </p:cNvPr>
          <p:cNvCxnSpPr>
            <a:cxnSpLocks/>
          </p:cNvCxnSpPr>
          <p:nvPr/>
        </p:nvCxnSpPr>
        <p:spPr>
          <a:xfrm>
            <a:off x="4816542" y="4512957"/>
            <a:ext cx="0" cy="932305"/>
          </a:xfrm>
          <a:prstGeom prst="line">
            <a:avLst/>
          </a:prstGeom>
          <a:ln w="28575">
            <a:solidFill>
              <a:srgbClr val="B99B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805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4A54C20-8911-F641-8A5B-A4825DFA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FB7C-E5C6-2547-8924-F251F262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3D516B-33E2-9740-A8EB-0F28D4F5E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3884"/>
            <a:ext cx="12198902" cy="6861883"/>
          </a:xfrm>
        </p:spPr>
      </p:pic>
    </p:spTree>
    <p:extLst>
      <p:ext uri="{BB962C8B-B14F-4D97-AF65-F5344CB8AC3E}">
        <p14:creationId xmlns:p14="http://schemas.microsoft.com/office/powerpoint/2010/main" val="4083177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photo, sitting, different&#10;&#10;Description automatically generated">
            <a:extLst>
              <a:ext uri="{FF2B5EF4-FFF2-40B4-BE49-F238E27FC236}">
                <a16:creationId xmlns:a16="http://schemas.microsoft.com/office/drawing/2014/main" id="{D668B641-E676-1245-9367-D696EBEE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1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E73C2DA-C1C4-5A46-828D-5BE39713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9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slope&#10;&#10;Description automatically generated">
            <a:extLst>
              <a:ext uri="{FF2B5EF4-FFF2-40B4-BE49-F238E27FC236}">
                <a16:creationId xmlns:a16="http://schemas.microsoft.com/office/drawing/2014/main" id="{0FBC7F2C-27EB-C343-8E79-73E75DCB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DB704-4202-C247-B555-24F035595867}"/>
              </a:ext>
            </a:extLst>
          </p:cNvPr>
          <p:cNvSpPr txBox="1"/>
          <p:nvPr/>
        </p:nvSpPr>
        <p:spPr>
          <a:xfrm>
            <a:off x="975145" y="1824350"/>
            <a:ext cx="340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42C4B-9BEB-FE43-BD5E-8C6DBEFC6039}"/>
              </a:ext>
            </a:extLst>
          </p:cNvPr>
          <p:cNvSpPr txBox="1"/>
          <p:nvPr/>
        </p:nvSpPr>
        <p:spPr>
          <a:xfrm>
            <a:off x="933105" y="1229690"/>
            <a:ext cx="474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2">
                    <a:lumMod val="10000"/>
                  </a:schemeClr>
                </a:solidFill>
                <a:latin typeface="Museo Sans 900" panose="02000000000000000000" pitchFamily="2" charset="77"/>
              </a:rPr>
              <a:t>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9A756A-C2A0-234D-B03D-2D5B767B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26288" y="2843213"/>
            <a:ext cx="4875212" cy="4846637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419570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small, dark&#10;&#10;Description automatically generated">
            <a:extLst>
              <a:ext uri="{FF2B5EF4-FFF2-40B4-BE49-F238E27FC236}">
                <a16:creationId xmlns:a16="http://schemas.microsoft.com/office/drawing/2014/main" id="{5CB7495A-73DD-DB42-986A-ABCFE8EDB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BCA51-D0D5-D248-947E-C67284492E19}"/>
              </a:ext>
            </a:extLst>
          </p:cNvPr>
          <p:cNvSpPr txBox="1"/>
          <p:nvPr/>
        </p:nvSpPr>
        <p:spPr>
          <a:xfrm>
            <a:off x="933105" y="1229690"/>
            <a:ext cx="474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Museo Sans 900" panose="02000000000000000000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56161-A00C-4C4A-AF8B-95589C36275C}"/>
              </a:ext>
            </a:extLst>
          </p:cNvPr>
          <p:cNvSpPr txBox="1"/>
          <p:nvPr/>
        </p:nvSpPr>
        <p:spPr>
          <a:xfrm>
            <a:off x="975145" y="1824350"/>
            <a:ext cx="340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useo Sans 500" panose="02000000000000000000" pitchFamily="2" charset="77"/>
              </a:rPr>
              <a:t>CONTENT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46FD89-EEE7-3447-A508-CBCA33C2E7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251784" y="0"/>
            <a:ext cx="4007111" cy="5629275"/>
          </a:xfrm>
        </p:spPr>
      </p:sp>
    </p:spTree>
    <p:extLst>
      <p:ext uri="{BB962C8B-B14F-4D97-AF65-F5344CB8AC3E}">
        <p14:creationId xmlns:p14="http://schemas.microsoft.com/office/powerpoint/2010/main" val="2857259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riding, sitting, board&#10;&#10;Description automatically generated">
            <a:extLst>
              <a:ext uri="{FF2B5EF4-FFF2-40B4-BE49-F238E27FC236}">
                <a16:creationId xmlns:a16="http://schemas.microsoft.com/office/drawing/2014/main" id="{27587E6E-5847-514B-AA56-E8BE959D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4267F-1690-BF46-B5D4-5126E1D41B3F}"/>
              </a:ext>
            </a:extLst>
          </p:cNvPr>
          <p:cNvSpPr txBox="1"/>
          <p:nvPr/>
        </p:nvSpPr>
        <p:spPr>
          <a:xfrm>
            <a:off x="933105" y="1229690"/>
            <a:ext cx="474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2">
                    <a:lumMod val="10000"/>
                  </a:schemeClr>
                </a:solidFill>
                <a:latin typeface="Museo Sans 900" panose="02000000000000000000" pitchFamily="2" charset="77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1167B-1A3B-574C-8030-3E10FC039BD2}"/>
              </a:ext>
            </a:extLst>
          </p:cNvPr>
          <p:cNvSpPr txBox="1"/>
          <p:nvPr/>
        </p:nvSpPr>
        <p:spPr>
          <a:xfrm>
            <a:off x="975145" y="1824350"/>
            <a:ext cx="340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3E65A8-C9DF-C042-9BDE-43FC32ACE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00889" y="-1028688"/>
            <a:ext cx="6572250" cy="8847663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966572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hoto, racket, holding&#10;&#10;Description automatically generated">
            <a:extLst>
              <a:ext uri="{FF2B5EF4-FFF2-40B4-BE49-F238E27FC236}">
                <a16:creationId xmlns:a16="http://schemas.microsoft.com/office/drawing/2014/main" id="{FC31BFDD-AC67-D348-BE1A-654EE300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3" y="-33226"/>
            <a:ext cx="12269972" cy="69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2C81-4BF3-E142-A9BD-58A566F1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1C13ED-2F13-A542-BCEF-045F30AD5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7046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63A1F-2CFF-E642-9A1B-D22AFAF3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E1E39-98C2-2A4B-8BD9-E95CAD1ABAF0}"/>
              </a:ext>
            </a:extLst>
          </p:cNvPr>
          <p:cNvSpPr txBox="1"/>
          <p:nvPr/>
        </p:nvSpPr>
        <p:spPr>
          <a:xfrm>
            <a:off x="3051153" y="3872334"/>
            <a:ext cx="4622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ENTER INFO HERE</a:t>
            </a:r>
            <a:b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Ex: My goal as a real estate professional is to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sell your property for the most amount of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money in the least amount of time. My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goal is to make this transaction as seamless</a:t>
            </a:r>
          </a:p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and simple as possible for YOU!</a:t>
            </a:r>
            <a:r>
              <a:rPr lang="en-US" sz="1400" dirty="0">
                <a:solidFill>
                  <a:srgbClr val="FF0000"/>
                </a:solidFill>
                <a:latin typeface="Museo Sans 500" panose="02000000000000000000" pitchFamily="2" charset="77"/>
              </a:rPr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C2067E-36F8-9143-A5FF-81FFA0430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39188" y="1213559"/>
            <a:ext cx="4779236" cy="5708101"/>
          </a:xfrm>
          <a:custGeom>
            <a:avLst/>
            <a:gdLst>
              <a:gd name="connsiteX0" fmla="*/ 0 w 6172200"/>
              <a:gd name="connsiteY0" fmla="*/ 2854051 h 5708101"/>
              <a:gd name="connsiteX1" fmla="*/ 2854051 w 6172200"/>
              <a:gd name="connsiteY1" fmla="*/ 0 h 5708101"/>
              <a:gd name="connsiteX2" fmla="*/ 3318150 w 6172200"/>
              <a:gd name="connsiteY2" fmla="*/ 0 h 5708101"/>
              <a:gd name="connsiteX3" fmla="*/ 6172201 w 6172200"/>
              <a:gd name="connsiteY3" fmla="*/ 2854051 h 5708101"/>
              <a:gd name="connsiteX4" fmla="*/ 6172200 w 6172200"/>
              <a:gd name="connsiteY4" fmla="*/ 2854051 h 5708101"/>
              <a:gd name="connsiteX5" fmla="*/ 3318149 w 6172200"/>
              <a:gd name="connsiteY5" fmla="*/ 5708102 h 5708101"/>
              <a:gd name="connsiteX6" fmla="*/ 2854051 w 6172200"/>
              <a:gd name="connsiteY6" fmla="*/ 5708101 h 5708101"/>
              <a:gd name="connsiteX7" fmla="*/ 0 w 6172200"/>
              <a:gd name="connsiteY7" fmla="*/ 2854050 h 5708101"/>
              <a:gd name="connsiteX8" fmla="*/ 0 w 6172200"/>
              <a:gd name="connsiteY8" fmla="*/ 2854051 h 5708101"/>
              <a:gd name="connsiteX0" fmla="*/ 0 w 6175758"/>
              <a:gd name="connsiteY0" fmla="*/ 2854051 h 5708101"/>
              <a:gd name="connsiteX1" fmla="*/ 2854051 w 6175758"/>
              <a:gd name="connsiteY1" fmla="*/ 0 h 5708101"/>
              <a:gd name="connsiteX2" fmla="*/ 3318150 w 6175758"/>
              <a:gd name="connsiteY2" fmla="*/ 0 h 5708101"/>
              <a:gd name="connsiteX3" fmla="*/ 6172201 w 6175758"/>
              <a:gd name="connsiteY3" fmla="*/ 2854051 h 5708101"/>
              <a:gd name="connsiteX4" fmla="*/ 6172200 w 6175758"/>
              <a:gd name="connsiteY4" fmla="*/ 2854051 h 5708101"/>
              <a:gd name="connsiteX5" fmla="*/ 4741835 w 6175758"/>
              <a:gd name="connsiteY5" fmla="*/ 5696527 h 5708101"/>
              <a:gd name="connsiteX6" fmla="*/ 2854051 w 6175758"/>
              <a:gd name="connsiteY6" fmla="*/ 5708101 h 5708101"/>
              <a:gd name="connsiteX7" fmla="*/ 0 w 6175758"/>
              <a:gd name="connsiteY7" fmla="*/ 2854050 h 5708101"/>
              <a:gd name="connsiteX8" fmla="*/ 0 w 6175758"/>
              <a:gd name="connsiteY8" fmla="*/ 2854051 h 5708101"/>
              <a:gd name="connsiteX0" fmla="*/ 0 w 6172201"/>
              <a:gd name="connsiteY0" fmla="*/ 2854051 h 5708101"/>
              <a:gd name="connsiteX1" fmla="*/ 2854051 w 6172201"/>
              <a:gd name="connsiteY1" fmla="*/ 0 h 5708101"/>
              <a:gd name="connsiteX2" fmla="*/ 3318150 w 6172201"/>
              <a:gd name="connsiteY2" fmla="*/ 0 h 5708101"/>
              <a:gd name="connsiteX3" fmla="*/ 6172201 w 6172201"/>
              <a:gd name="connsiteY3" fmla="*/ 2854051 h 5708101"/>
              <a:gd name="connsiteX4" fmla="*/ 6172200 w 6172201"/>
              <a:gd name="connsiteY4" fmla="*/ 2854051 h 5708101"/>
              <a:gd name="connsiteX5" fmla="*/ 4741835 w 6172201"/>
              <a:gd name="connsiteY5" fmla="*/ 5696527 h 5708101"/>
              <a:gd name="connsiteX6" fmla="*/ 2854051 w 6172201"/>
              <a:gd name="connsiteY6" fmla="*/ 5708101 h 5708101"/>
              <a:gd name="connsiteX7" fmla="*/ 0 w 6172201"/>
              <a:gd name="connsiteY7" fmla="*/ 2854050 h 5708101"/>
              <a:gd name="connsiteX8" fmla="*/ 0 w 6172201"/>
              <a:gd name="connsiteY8" fmla="*/ 2854051 h 5708101"/>
              <a:gd name="connsiteX0" fmla="*/ 0 w 6172201"/>
              <a:gd name="connsiteY0" fmla="*/ 2854051 h 5708101"/>
              <a:gd name="connsiteX1" fmla="*/ 2854051 w 6172201"/>
              <a:gd name="connsiteY1" fmla="*/ 0 h 5708101"/>
              <a:gd name="connsiteX2" fmla="*/ 3318150 w 6172201"/>
              <a:gd name="connsiteY2" fmla="*/ 0 h 5708101"/>
              <a:gd name="connsiteX3" fmla="*/ 6172201 w 6172201"/>
              <a:gd name="connsiteY3" fmla="*/ 2854051 h 5708101"/>
              <a:gd name="connsiteX4" fmla="*/ 4771663 w 6172201"/>
              <a:gd name="connsiteY4" fmla="*/ 2842476 h 5708101"/>
              <a:gd name="connsiteX5" fmla="*/ 4741835 w 6172201"/>
              <a:gd name="connsiteY5" fmla="*/ 5696527 h 5708101"/>
              <a:gd name="connsiteX6" fmla="*/ 2854051 w 6172201"/>
              <a:gd name="connsiteY6" fmla="*/ 5708101 h 5708101"/>
              <a:gd name="connsiteX7" fmla="*/ 0 w 6172201"/>
              <a:gd name="connsiteY7" fmla="*/ 2854050 h 5708101"/>
              <a:gd name="connsiteX8" fmla="*/ 0 w 6172201"/>
              <a:gd name="connsiteY8" fmla="*/ 2854051 h 5708101"/>
              <a:gd name="connsiteX0" fmla="*/ 0 w 4779236"/>
              <a:gd name="connsiteY0" fmla="*/ 2854051 h 5708101"/>
              <a:gd name="connsiteX1" fmla="*/ 2854051 w 4779236"/>
              <a:gd name="connsiteY1" fmla="*/ 0 h 5708101"/>
              <a:gd name="connsiteX2" fmla="*/ 3318150 w 4779236"/>
              <a:gd name="connsiteY2" fmla="*/ 0 h 5708101"/>
              <a:gd name="connsiteX3" fmla="*/ 4771664 w 4779236"/>
              <a:gd name="connsiteY3" fmla="*/ 2773028 h 5708101"/>
              <a:gd name="connsiteX4" fmla="*/ 4771663 w 4779236"/>
              <a:gd name="connsiteY4" fmla="*/ 2842476 h 5708101"/>
              <a:gd name="connsiteX5" fmla="*/ 4741835 w 4779236"/>
              <a:gd name="connsiteY5" fmla="*/ 5696527 h 5708101"/>
              <a:gd name="connsiteX6" fmla="*/ 2854051 w 4779236"/>
              <a:gd name="connsiteY6" fmla="*/ 5708101 h 5708101"/>
              <a:gd name="connsiteX7" fmla="*/ 0 w 4779236"/>
              <a:gd name="connsiteY7" fmla="*/ 2854050 h 5708101"/>
              <a:gd name="connsiteX8" fmla="*/ 0 w 4779236"/>
              <a:gd name="connsiteY8" fmla="*/ 2854051 h 5708101"/>
              <a:gd name="connsiteX0" fmla="*/ 0 w 4779236"/>
              <a:gd name="connsiteY0" fmla="*/ 2854051 h 5708101"/>
              <a:gd name="connsiteX1" fmla="*/ 2854051 w 4779236"/>
              <a:gd name="connsiteY1" fmla="*/ 0 h 5708101"/>
              <a:gd name="connsiteX2" fmla="*/ 3318150 w 4779236"/>
              <a:gd name="connsiteY2" fmla="*/ 0 h 5708101"/>
              <a:gd name="connsiteX3" fmla="*/ 4771664 w 4779236"/>
              <a:gd name="connsiteY3" fmla="*/ 2773028 h 5708101"/>
              <a:gd name="connsiteX4" fmla="*/ 4771663 w 4779236"/>
              <a:gd name="connsiteY4" fmla="*/ 2842476 h 5708101"/>
              <a:gd name="connsiteX5" fmla="*/ 4741835 w 4779236"/>
              <a:gd name="connsiteY5" fmla="*/ 5696527 h 5708101"/>
              <a:gd name="connsiteX6" fmla="*/ 2854051 w 4779236"/>
              <a:gd name="connsiteY6" fmla="*/ 5708101 h 5708101"/>
              <a:gd name="connsiteX7" fmla="*/ 0 w 4779236"/>
              <a:gd name="connsiteY7" fmla="*/ 2854050 h 5708101"/>
              <a:gd name="connsiteX8" fmla="*/ 0 w 4779236"/>
              <a:gd name="connsiteY8" fmla="*/ 2854051 h 5708101"/>
              <a:gd name="connsiteX0" fmla="*/ 0 w 5408353"/>
              <a:gd name="connsiteY0" fmla="*/ 2854051 h 5708101"/>
              <a:gd name="connsiteX1" fmla="*/ 2854051 w 5408353"/>
              <a:gd name="connsiteY1" fmla="*/ 0 h 5708101"/>
              <a:gd name="connsiteX2" fmla="*/ 4695537 w 5408353"/>
              <a:gd name="connsiteY2" fmla="*/ 0 h 5708101"/>
              <a:gd name="connsiteX3" fmla="*/ 4771664 w 5408353"/>
              <a:gd name="connsiteY3" fmla="*/ 2773028 h 5708101"/>
              <a:gd name="connsiteX4" fmla="*/ 4771663 w 5408353"/>
              <a:gd name="connsiteY4" fmla="*/ 2842476 h 5708101"/>
              <a:gd name="connsiteX5" fmla="*/ 4741835 w 5408353"/>
              <a:gd name="connsiteY5" fmla="*/ 5696527 h 5708101"/>
              <a:gd name="connsiteX6" fmla="*/ 2854051 w 5408353"/>
              <a:gd name="connsiteY6" fmla="*/ 5708101 h 5708101"/>
              <a:gd name="connsiteX7" fmla="*/ 0 w 5408353"/>
              <a:gd name="connsiteY7" fmla="*/ 2854050 h 5708101"/>
              <a:gd name="connsiteX8" fmla="*/ 0 w 5408353"/>
              <a:gd name="connsiteY8" fmla="*/ 2854051 h 5708101"/>
              <a:gd name="connsiteX0" fmla="*/ 0 w 5408353"/>
              <a:gd name="connsiteY0" fmla="*/ 2854051 h 5708101"/>
              <a:gd name="connsiteX1" fmla="*/ 2854051 w 5408353"/>
              <a:gd name="connsiteY1" fmla="*/ 0 h 5708101"/>
              <a:gd name="connsiteX2" fmla="*/ 4695537 w 5408353"/>
              <a:gd name="connsiteY2" fmla="*/ 0 h 5708101"/>
              <a:gd name="connsiteX3" fmla="*/ 4771664 w 5408353"/>
              <a:gd name="connsiteY3" fmla="*/ 2773028 h 5708101"/>
              <a:gd name="connsiteX4" fmla="*/ 4771663 w 5408353"/>
              <a:gd name="connsiteY4" fmla="*/ 2842476 h 5708101"/>
              <a:gd name="connsiteX5" fmla="*/ 4741835 w 5408353"/>
              <a:gd name="connsiteY5" fmla="*/ 5696527 h 5708101"/>
              <a:gd name="connsiteX6" fmla="*/ 2854051 w 5408353"/>
              <a:gd name="connsiteY6" fmla="*/ 5708101 h 5708101"/>
              <a:gd name="connsiteX7" fmla="*/ 0 w 5408353"/>
              <a:gd name="connsiteY7" fmla="*/ 2854050 h 5708101"/>
              <a:gd name="connsiteX8" fmla="*/ 0 w 5408353"/>
              <a:gd name="connsiteY8" fmla="*/ 2854051 h 5708101"/>
              <a:gd name="connsiteX0" fmla="*/ 0 w 4779236"/>
              <a:gd name="connsiteY0" fmla="*/ 2854051 h 5708101"/>
              <a:gd name="connsiteX1" fmla="*/ 2854051 w 4779236"/>
              <a:gd name="connsiteY1" fmla="*/ 0 h 5708101"/>
              <a:gd name="connsiteX2" fmla="*/ 4695537 w 4779236"/>
              <a:gd name="connsiteY2" fmla="*/ 0 h 5708101"/>
              <a:gd name="connsiteX3" fmla="*/ 4771664 w 4779236"/>
              <a:gd name="connsiteY3" fmla="*/ 2773028 h 5708101"/>
              <a:gd name="connsiteX4" fmla="*/ 4771663 w 4779236"/>
              <a:gd name="connsiteY4" fmla="*/ 2842476 h 5708101"/>
              <a:gd name="connsiteX5" fmla="*/ 4741835 w 4779236"/>
              <a:gd name="connsiteY5" fmla="*/ 5696527 h 5708101"/>
              <a:gd name="connsiteX6" fmla="*/ 2854051 w 4779236"/>
              <a:gd name="connsiteY6" fmla="*/ 5708101 h 5708101"/>
              <a:gd name="connsiteX7" fmla="*/ 0 w 4779236"/>
              <a:gd name="connsiteY7" fmla="*/ 2854050 h 5708101"/>
              <a:gd name="connsiteX8" fmla="*/ 0 w 4779236"/>
              <a:gd name="connsiteY8" fmla="*/ 2854051 h 570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9236" h="5708101">
                <a:moveTo>
                  <a:pt x="0" y="2854051"/>
                </a:moveTo>
                <a:cubicBezTo>
                  <a:pt x="0" y="1277802"/>
                  <a:pt x="1277802" y="0"/>
                  <a:pt x="2854051" y="0"/>
                </a:cubicBezTo>
                <a:lnTo>
                  <a:pt x="4695537" y="0"/>
                </a:lnTo>
                <a:cubicBezTo>
                  <a:pt x="4732353" y="0"/>
                  <a:pt x="4736940" y="2736212"/>
                  <a:pt x="4771664" y="2773028"/>
                </a:cubicBezTo>
                <a:cubicBezTo>
                  <a:pt x="4771664" y="2796177"/>
                  <a:pt x="4771663" y="2819327"/>
                  <a:pt x="4771663" y="2842476"/>
                </a:cubicBezTo>
                <a:cubicBezTo>
                  <a:pt x="4771663" y="4418725"/>
                  <a:pt x="4801801" y="5684953"/>
                  <a:pt x="4741835" y="5696527"/>
                </a:cubicBezTo>
                <a:lnTo>
                  <a:pt x="2854051" y="5708101"/>
                </a:lnTo>
                <a:cubicBezTo>
                  <a:pt x="1277802" y="5708101"/>
                  <a:pt x="0" y="4430299"/>
                  <a:pt x="0" y="2854050"/>
                </a:cubicBezTo>
                <a:lnTo>
                  <a:pt x="0" y="2854051"/>
                </a:lnTo>
                <a:close/>
              </a:path>
            </a:pathLst>
          </a:custGeom>
        </p:spPr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B51F92-9F96-CD44-A703-8D4B04C21A6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9681" y="0"/>
            <a:ext cx="2507460" cy="3368234"/>
          </a:xfrm>
        </p:spPr>
      </p:sp>
    </p:spTree>
    <p:extLst>
      <p:ext uri="{BB962C8B-B14F-4D97-AF65-F5344CB8AC3E}">
        <p14:creationId xmlns:p14="http://schemas.microsoft.com/office/powerpoint/2010/main" val="343638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E90DE-5FA9-014E-9588-662B529B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0510" y="-20364"/>
            <a:ext cx="12265571" cy="6899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36444C-1654-8643-8FFC-C2B98DE0692F}"/>
              </a:ext>
            </a:extLst>
          </p:cNvPr>
          <p:cNvSpPr txBox="1"/>
          <p:nvPr/>
        </p:nvSpPr>
        <p:spPr>
          <a:xfrm>
            <a:off x="6850429" y="3591918"/>
            <a:ext cx="462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ENTER INFO ABOUT YOU HERE: Years in real estate, why you’re in real-estate, what you bring to the table!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619A5E-0EBC-8943-AE7A-8BA58F052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20824" y="282388"/>
            <a:ext cx="4553712" cy="6596631"/>
          </a:xfrm>
          <a:prstGeom prst="round2SameRect">
            <a:avLst>
              <a:gd name="adj1" fmla="val 7223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250342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7129F28-7A57-6D4D-80EB-30CEA97C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AF0FB55-BCD9-6949-A53F-90AA09CC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2" y="-55756"/>
            <a:ext cx="12310946" cy="69249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34AB0F-B1B0-434E-AABD-27D0728E0A40}"/>
              </a:ext>
            </a:extLst>
          </p:cNvPr>
          <p:cNvSpPr txBox="1"/>
          <p:nvPr/>
        </p:nvSpPr>
        <p:spPr>
          <a:xfrm>
            <a:off x="7010400" y="554361"/>
            <a:ext cx="3426372" cy="271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Conditioning Your Property to Sell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Pricing Strategy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Identifying Active Buyers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High Quality Photos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Video &amp; Virtual Tour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Local &amp; National Network of Over 100,000 Agents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Advanced International &amp; Internet Exposure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Realty ONE Group Enhanced Marketing &amp; Signage  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ABFE9A2-36C7-F342-8149-378041E3359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986455" y="2238703"/>
            <a:ext cx="4624552" cy="4640317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4675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use covered in snow&#10;&#10;Description automatically generated">
            <a:extLst>
              <a:ext uri="{FF2B5EF4-FFF2-40B4-BE49-F238E27FC236}">
                <a16:creationId xmlns:a16="http://schemas.microsoft.com/office/drawing/2014/main" id="{878320DF-5F84-E443-A464-3795D4B5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2" y="-36939"/>
            <a:ext cx="12277493" cy="6906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3D2D4-61AE-6A45-AAFD-5A9824B3B0A4}"/>
              </a:ext>
            </a:extLst>
          </p:cNvPr>
          <p:cNvSpPr txBox="1"/>
          <p:nvPr/>
        </p:nvSpPr>
        <p:spPr>
          <a:xfrm>
            <a:off x="975145" y="2929358"/>
            <a:ext cx="34076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One of the elements that immediately hooks buyers is curb appeal. Low-cost yet high-return investments such as a fresh coat of paint, lighting, and landscaping are easy ways to attract buyers while adding significant value to your home.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DD0AA-AF60-7A48-A742-5F1A63449707}"/>
              </a:ext>
            </a:extLst>
          </p:cNvPr>
          <p:cNvSpPr txBox="1"/>
          <p:nvPr/>
        </p:nvSpPr>
        <p:spPr>
          <a:xfrm>
            <a:off x="933105" y="1229690"/>
            <a:ext cx="474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2">
                    <a:lumMod val="10000"/>
                  </a:schemeClr>
                </a:solidFill>
                <a:latin typeface="Museo Sans 900" panose="02000000000000000000" pitchFamily="2" charset="77"/>
              </a:rPr>
              <a:t>FIRST IMPRESSIONS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170A3-7C31-BD4A-BD76-307672593E3D}"/>
              </a:ext>
            </a:extLst>
          </p:cNvPr>
          <p:cNvSpPr txBox="1"/>
          <p:nvPr/>
        </p:nvSpPr>
        <p:spPr>
          <a:xfrm>
            <a:off x="975145" y="2170073"/>
            <a:ext cx="2960979" cy="94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Museo Sans 900" panose="02000000000000000000" pitchFamily="2" charset="77"/>
              </a:rPr>
              <a:t>A PICTURE IS WORTH A THOUSAND WORDS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0551D3-2F44-6249-BDCA-726B2F51623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91695" y="-1485898"/>
            <a:ext cx="8032368" cy="10002644"/>
          </a:xfrm>
          <a:custGeom>
            <a:avLst/>
            <a:gdLst>
              <a:gd name="connsiteX0" fmla="*/ 0 w 8032367"/>
              <a:gd name="connsiteY0" fmla="*/ 5001322 h 10002643"/>
              <a:gd name="connsiteX1" fmla="*/ 4016184 w 8032367"/>
              <a:gd name="connsiteY1" fmla="*/ 0 h 10002643"/>
              <a:gd name="connsiteX2" fmla="*/ 8032368 w 8032367"/>
              <a:gd name="connsiteY2" fmla="*/ 5001322 h 10002643"/>
              <a:gd name="connsiteX3" fmla="*/ 4016184 w 8032367"/>
              <a:gd name="connsiteY3" fmla="*/ 10002644 h 10002643"/>
              <a:gd name="connsiteX4" fmla="*/ 0 w 8032367"/>
              <a:gd name="connsiteY4" fmla="*/ 5001322 h 10002643"/>
              <a:gd name="connsiteX0" fmla="*/ 0 w 8032451"/>
              <a:gd name="connsiteY0" fmla="*/ 5001322 h 10002644"/>
              <a:gd name="connsiteX1" fmla="*/ 4016184 w 8032451"/>
              <a:gd name="connsiteY1" fmla="*/ 0 h 10002644"/>
              <a:gd name="connsiteX2" fmla="*/ 8032368 w 8032451"/>
              <a:gd name="connsiteY2" fmla="*/ 5001322 h 10002644"/>
              <a:gd name="connsiteX3" fmla="*/ 4016184 w 8032451"/>
              <a:gd name="connsiteY3" fmla="*/ 10002644 h 10002644"/>
              <a:gd name="connsiteX4" fmla="*/ 0 w 8032451"/>
              <a:gd name="connsiteY4" fmla="*/ 5001322 h 10002644"/>
              <a:gd name="connsiteX0" fmla="*/ 0 w 8032451"/>
              <a:gd name="connsiteY0" fmla="*/ 5001322 h 10002644"/>
              <a:gd name="connsiteX1" fmla="*/ 4016184 w 8032451"/>
              <a:gd name="connsiteY1" fmla="*/ 0 h 10002644"/>
              <a:gd name="connsiteX2" fmla="*/ 8032368 w 8032451"/>
              <a:gd name="connsiteY2" fmla="*/ 5001322 h 10002644"/>
              <a:gd name="connsiteX3" fmla="*/ 4016184 w 8032451"/>
              <a:gd name="connsiteY3" fmla="*/ 10002644 h 10002644"/>
              <a:gd name="connsiteX4" fmla="*/ 0 w 8032451"/>
              <a:gd name="connsiteY4" fmla="*/ 5001322 h 10002644"/>
              <a:gd name="connsiteX0" fmla="*/ 0 w 8032368"/>
              <a:gd name="connsiteY0" fmla="*/ 5001322 h 10002644"/>
              <a:gd name="connsiteX1" fmla="*/ 4016184 w 8032368"/>
              <a:gd name="connsiteY1" fmla="*/ 0 h 10002644"/>
              <a:gd name="connsiteX2" fmla="*/ 8032368 w 8032368"/>
              <a:gd name="connsiteY2" fmla="*/ 5001322 h 10002644"/>
              <a:gd name="connsiteX3" fmla="*/ 4016184 w 8032368"/>
              <a:gd name="connsiteY3" fmla="*/ 10002644 h 10002644"/>
              <a:gd name="connsiteX4" fmla="*/ 0 w 8032368"/>
              <a:gd name="connsiteY4" fmla="*/ 5001322 h 10002644"/>
              <a:gd name="connsiteX0" fmla="*/ 0 w 8032368"/>
              <a:gd name="connsiteY0" fmla="*/ 5001322 h 10002644"/>
              <a:gd name="connsiteX1" fmla="*/ 4016184 w 8032368"/>
              <a:gd name="connsiteY1" fmla="*/ 0 h 10002644"/>
              <a:gd name="connsiteX2" fmla="*/ 8032368 w 8032368"/>
              <a:gd name="connsiteY2" fmla="*/ 5001322 h 10002644"/>
              <a:gd name="connsiteX3" fmla="*/ 4016184 w 8032368"/>
              <a:gd name="connsiteY3" fmla="*/ 10002644 h 10002644"/>
              <a:gd name="connsiteX4" fmla="*/ 0 w 8032368"/>
              <a:gd name="connsiteY4" fmla="*/ 5001322 h 1000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2368" h="10002644">
                <a:moveTo>
                  <a:pt x="0" y="5001322"/>
                </a:moveTo>
                <a:cubicBezTo>
                  <a:pt x="0" y="2239168"/>
                  <a:pt x="1798107" y="0"/>
                  <a:pt x="4016184" y="0"/>
                </a:cubicBezTo>
                <a:cubicBezTo>
                  <a:pt x="6234261" y="0"/>
                  <a:pt x="7975218" y="438943"/>
                  <a:pt x="8032368" y="5001322"/>
                </a:cubicBezTo>
                <a:cubicBezTo>
                  <a:pt x="7989505" y="9135076"/>
                  <a:pt x="6234261" y="10002644"/>
                  <a:pt x="4016184" y="10002644"/>
                </a:cubicBezTo>
                <a:cubicBezTo>
                  <a:pt x="1798107" y="10002644"/>
                  <a:pt x="0" y="7763476"/>
                  <a:pt x="0" y="5001322"/>
                </a:cubicBezTo>
                <a:close/>
              </a:path>
            </a:pathLst>
          </a:custGeom>
        </p:spPr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FBC031E-5454-5345-9971-910372BA9ADB}"/>
              </a:ext>
            </a:extLst>
          </p:cNvPr>
          <p:cNvSpPr txBox="1">
            <a:spLocks/>
          </p:cNvSpPr>
          <p:nvPr/>
        </p:nvSpPr>
        <p:spPr>
          <a:xfrm>
            <a:off x="5177408" y="-1114424"/>
            <a:ext cx="8032367" cy="10002643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88184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front, person&#10;&#10;Description automatically generated">
            <a:extLst>
              <a:ext uri="{FF2B5EF4-FFF2-40B4-BE49-F238E27FC236}">
                <a16:creationId xmlns:a16="http://schemas.microsoft.com/office/drawing/2014/main" id="{9DC8765F-2096-A549-849E-682FFA97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7" y="-55364"/>
            <a:ext cx="12315825" cy="692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F4A206-3E84-D445-AD52-D46E2D96EAD7}"/>
              </a:ext>
            </a:extLst>
          </p:cNvPr>
          <p:cNvSpPr txBox="1"/>
          <p:nvPr/>
        </p:nvSpPr>
        <p:spPr>
          <a:xfrm>
            <a:off x="1303757" y="1799986"/>
            <a:ext cx="34076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Museo Sans 500" panose="02000000000000000000" pitchFamily="2" charset="77"/>
              </a:rPr>
              <a:t>Home staging works because it emphasizes a property's strengths and minimizes its weak points. It allows your home to be shown at its maximum potential.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2D68D-723B-9E44-AA15-F0168F0E0BF3}"/>
              </a:ext>
            </a:extLst>
          </p:cNvPr>
          <p:cNvSpPr txBox="1"/>
          <p:nvPr/>
        </p:nvSpPr>
        <p:spPr>
          <a:xfrm>
            <a:off x="918817" y="1229690"/>
            <a:ext cx="474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2">
                    <a:lumMod val="10000"/>
                  </a:schemeClr>
                </a:solidFill>
                <a:latin typeface="Museo Sans 900" panose="02000000000000000000" pitchFamily="2" charset="77"/>
              </a:rPr>
              <a:t>HOME STAGING 101</a:t>
            </a:r>
          </a:p>
        </p:txBody>
      </p:sp>
    </p:spTree>
    <p:extLst>
      <p:ext uri="{BB962C8B-B14F-4D97-AF65-F5344CB8AC3E}">
        <p14:creationId xmlns:p14="http://schemas.microsoft.com/office/powerpoint/2010/main" val="2721612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374</Words>
  <Application>Microsoft Office PowerPoint</Application>
  <PresentationFormat>Widescreen</PresentationFormat>
  <Paragraphs>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Museo Sans 300</vt:lpstr>
      <vt:lpstr>Museo Sans 500</vt:lpstr>
      <vt:lpstr>Museo Sans 700</vt:lpstr>
      <vt:lpstr>Museo Sans 900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Parks, Eric</dc:creator>
  <cp:lastModifiedBy>Teresa Overcash</cp:lastModifiedBy>
  <cp:revision>23</cp:revision>
  <dcterms:created xsi:type="dcterms:W3CDTF">2020-07-21T20:10:07Z</dcterms:created>
  <dcterms:modified xsi:type="dcterms:W3CDTF">2022-01-30T21:00:17Z</dcterms:modified>
</cp:coreProperties>
</file>