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4"/>
  </p:sldMasterIdLst>
  <p:notesMasterIdLst>
    <p:notesMasterId r:id="rId9"/>
  </p:notesMasterIdLst>
  <p:sldIdLst>
    <p:sldId id="256" r:id="rId5"/>
    <p:sldId id="258" r:id="rId6"/>
    <p:sldId id="259" r:id="rId7"/>
    <p:sldId id="260" r:id="rId8"/>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7B4"/>
    <a:srgbClr val="E6E6E6"/>
    <a:srgbClr val="0079C2"/>
    <a:srgbClr val="008CD1"/>
    <a:srgbClr val="203864"/>
    <a:srgbClr val="0093D8"/>
    <a:srgbClr val="009FE3"/>
    <a:srgbClr val="0094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558CAF-DA3D-4EDC-B6BE-C05690DE66EC}" v="1465" dt="2018-09-27T01:53:01.0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4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Vickers" userId="S::thomas@digitalmatter.com::a1ea6251-779b-49d9-bb2a-2e1a81f50496" providerId="AD" clId="Web-{A7BAF830-0F1E-41AD-B7C0-989BD5C9F130}"/>
    <pc:docChg chg="modSld">
      <pc:chgData name="Thomas Vickers" userId="S::thomas@digitalmatter.com::a1ea6251-779b-49d9-bb2a-2e1a81f50496" providerId="AD" clId="Web-{A7BAF830-0F1E-41AD-B7C0-989BD5C9F130}" dt="2018-07-27T07:46:21.710" v="1"/>
      <pc:docMkLst>
        <pc:docMk/>
      </pc:docMkLst>
    </pc:docChg>
  </pc:docChgLst>
  <pc:docChgLst>
    <pc:chgData name="Matthew Clark-Massera" userId="3f61ff4a-77c6-44b9-8b53-29ba35b2e165" providerId="ADAL" clId="{F2701C06-2A16-40E9-B991-246F5E55989E}"/>
  </pc:docChgLst>
  <pc:docChgLst>
    <pc:chgData name="Thomas Vickers" userId="S::thomas@digitalmatter.com::a1ea6251-779b-49d9-bb2a-2e1a81f50496" providerId="AD" clId="Web-{04328690-244A-72AB-88DC-23A2B9E511BE}"/>
    <pc:docChg chg="modSld">
      <pc:chgData name="Thomas Vickers" userId="S::thomas@digitalmatter.com::a1ea6251-779b-49d9-bb2a-2e1a81f50496" providerId="AD" clId="Web-{04328690-244A-72AB-88DC-23A2B9E511BE}" dt="2018-07-27T07:33:39.282" v="19"/>
      <pc:docMkLst>
        <pc:docMk/>
      </pc:docMkLst>
    </pc:docChg>
  </pc:docChgLst>
  <pc:docChgLst>
    <pc:chgData name="Thomas Vickers" userId="S::thomas@digitalmatter.com::a1ea6251-779b-49d9-bb2a-2e1a81f50496" providerId="AD" clId="Web-{A9CC1E6E-8777-47D2-B581-1C7FD62B28E1}"/>
    <pc:docChg chg="modSld">
      <pc:chgData name="Thomas Vickers" userId="S::thomas@digitalmatter.com::a1ea6251-779b-49d9-bb2a-2e1a81f50496" providerId="AD" clId="Web-{A9CC1E6E-8777-47D2-B581-1C7FD62B28E1}" dt="2018-07-27T07:29:40.592" v="1"/>
      <pc:docMkLst>
        <pc:docMk/>
      </pc:docMkLst>
    </pc:docChg>
  </pc:docChgLst>
  <pc:docChgLst>
    <pc:chgData name="Matthew Clark-Massera" userId="3f61ff4a-77c6-44b9-8b53-29ba35b2e165" providerId="ADAL" clId="{BE558CAF-DA3D-4EDC-B6BE-C05690DE66EC}"/>
    <pc:docChg chg="undo custSel addSld delSld modSld sldOrd">
      <pc:chgData name="Matthew Clark-Massera" userId="3f61ff4a-77c6-44b9-8b53-29ba35b2e165" providerId="ADAL" clId="{BE558CAF-DA3D-4EDC-B6BE-C05690DE66EC}" dt="2018-09-27T01:53:01.085" v="1451" actId="20577"/>
      <pc:docMkLst>
        <pc:docMk/>
      </pc:docMkLst>
      <pc:sldChg chg="addSp delSp modSp">
        <pc:chgData name="Matthew Clark-Massera" userId="3f61ff4a-77c6-44b9-8b53-29ba35b2e165" providerId="ADAL" clId="{BE558CAF-DA3D-4EDC-B6BE-C05690DE66EC}" dt="2018-09-27T01:53:01.085" v="1451" actId="20577"/>
        <pc:sldMkLst>
          <pc:docMk/>
          <pc:sldMk cId="783619782" sldId="256"/>
        </pc:sldMkLst>
        <pc:spChg chg="add mod">
          <ac:chgData name="Matthew Clark-Massera" userId="3f61ff4a-77c6-44b9-8b53-29ba35b2e165" providerId="ADAL" clId="{BE558CAF-DA3D-4EDC-B6BE-C05690DE66EC}" dt="2018-09-05T02:12:58.669" v="93"/>
          <ac:spMkLst>
            <pc:docMk/>
            <pc:sldMk cId="783619782" sldId="256"/>
            <ac:spMk id="2" creationId="{9DCFE708-A0BA-4D9D-BF2B-456F939A9208}"/>
          </ac:spMkLst>
        </pc:spChg>
        <pc:spChg chg="add mod">
          <ac:chgData name="Matthew Clark-Massera" userId="3f61ff4a-77c6-44b9-8b53-29ba35b2e165" providerId="ADAL" clId="{BE558CAF-DA3D-4EDC-B6BE-C05690DE66EC}" dt="2018-09-05T02:12:15.773" v="62"/>
          <ac:spMkLst>
            <pc:docMk/>
            <pc:sldMk cId="783619782" sldId="256"/>
            <ac:spMk id="3" creationId="{ACAC7C20-47CF-45DB-80EE-FF03EB20D1F1}"/>
          </ac:spMkLst>
        </pc:spChg>
        <pc:spChg chg="add del mod">
          <ac:chgData name="Matthew Clark-Massera" userId="3f61ff4a-77c6-44b9-8b53-29ba35b2e165" providerId="ADAL" clId="{BE558CAF-DA3D-4EDC-B6BE-C05690DE66EC}" dt="2018-09-05T02:12:53.700" v="89" actId="478"/>
          <ac:spMkLst>
            <pc:docMk/>
            <pc:sldMk cId="783619782" sldId="256"/>
            <ac:spMk id="4" creationId="{02DA903B-BC7A-47C5-B333-ECFA4ACA76A1}"/>
          </ac:spMkLst>
        </pc:spChg>
        <pc:spChg chg="del mod">
          <ac:chgData name="Matthew Clark-Massera" userId="3f61ff4a-77c6-44b9-8b53-29ba35b2e165" providerId="ADAL" clId="{BE558CAF-DA3D-4EDC-B6BE-C05690DE66EC}" dt="2018-09-05T02:09:09.010" v="9" actId="478"/>
          <ac:spMkLst>
            <pc:docMk/>
            <pc:sldMk cId="783619782" sldId="256"/>
            <ac:spMk id="6" creationId="{CCFCBFDC-66CC-4C8D-9658-74ED2E36F5F8}"/>
          </ac:spMkLst>
        </pc:spChg>
        <pc:spChg chg="add mod">
          <ac:chgData name="Matthew Clark-Massera" userId="3f61ff4a-77c6-44b9-8b53-29ba35b2e165" providerId="ADAL" clId="{BE558CAF-DA3D-4EDC-B6BE-C05690DE66EC}" dt="2018-09-05T08:52:34.406" v="1196" actId="403"/>
          <ac:spMkLst>
            <pc:docMk/>
            <pc:sldMk cId="783619782" sldId="256"/>
            <ac:spMk id="7" creationId="{C4C9EE14-63C6-4F56-BCA7-B6ED35FBA3C4}"/>
          </ac:spMkLst>
        </pc:spChg>
        <pc:spChg chg="del mod">
          <ac:chgData name="Matthew Clark-Massera" userId="3f61ff4a-77c6-44b9-8b53-29ba35b2e165" providerId="ADAL" clId="{BE558CAF-DA3D-4EDC-B6BE-C05690DE66EC}" dt="2018-09-05T02:12:53.722" v="91"/>
          <ac:spMkLst>
            <pc:docMk/>
            <pc:sldMk cId="783619782" sldId="256"/>
            <ac:spMk id="8" creationId="{FDBFAD18-938F-4898-A539-DA54B400DB09}"/>
          </ac:spMkLst>
        </pc:spChg>
        <pc:spChg chg="del mod">
          <ac:chgData name="Matthew Clark-Massera" userId="3f61ff4a-77c6-44b9-8b53-29ba35b2e165" providerId="ADAL" clId="{BE558CAF-DA3D-4EDC-B6BE-C05690DE66EC}" dt="2018-09-05T02:12:21.509" v="65" actId="478"/>
          <ac:spMkLst>
            <pc:docMk/>
            <pc:sldMk cId="783619782" sldId="256"/>
            <ac:spMk id="9" creationId="{A6821DBC-B9E2-49CD-8C33-166123A82569}"/>
          </ac:spMkLst>
        </pc:spChg>
        <pc:spChg chg="mod">
          <ac:chgData name="Matthew Clark-Massera" userId="3f61ff4a-77c6-44b9-8b53-29ba35b2e165" providerId="ADAL" clId="{BE558CAF-DA3D-4EDC-B6BE-C05690DE66EC}" dt="2018-09-05T02:12:44.012" v="85"/>
          <ac:spMkLst>
            <pc:docMk/>
            <pc:sldMk cId="783619782" sldId="256"/>
            <ac:spMk id="10" creationId="{1F0D8000-7A6A-406B-BE70-789BC2A58608}"/>
          </ac:spMkLst>
        </pc:spChg>
        <pc:spChg chg="add mod">
          <ac:chgData name="Matthew Clark-Massera" userId="3f61ff4a-77c6-44b9-8b53-29ba35b2e165" providerId="ADAL" clId="{BE558CAF-DA3D-4EDC-B6BE-C05690DE66EC}" dt="2018-09-27T01:53:01.085" v="1451" actId="20577"/>
          <ac:spMkLst>
            <pc:docMk/>
            <pc:sldMk cId="783619782" sldId="256"/>
            <ac:spMk id="20" creationId="{4669E61D-4522-4B87-AC22-F02DD1B33364}"/>
          </ac:spMkLst>
        </pc:spChg>
        <pc:spChg chg="mod">
          <ac:chgData name="Matthew Clark-Massera" userId="3f61ff4a-77c6-44b9-8b53-29ba35b2e165" providerId="ADAL" clId="{BE558CAF-DA3D-4EDC-B6BE-C05690DE66EC}" dt="2018-09-05T02:12:41.221" v="83"/>
          <ac:spMkLst>
            <pc:docMk/>
            <pc:sldMk cId="783619782" sldId="256"/>
            <ac:spMk id="25" creationId="{A3AFC5CC-FB14-4BC0-A2C0-83865312ECF3}"/>
          </ac:spMkLst>
        </pc:spChg>
        <pc:spChg chg="mod">
          <ac:chgData name="Matthew Clark-Massera" userId="3f61ff4a-77c6-44b9-8b53-29ba35b2e165" providerId="ADAL" clId="{BE558CAF-DA3D-4EDC-B6BE-C05690DE66EC}" dt="2018-09-05T02:12:40.738" v="82"/>
          <ac:spMkLst>
            <pc:docMk/>
            <pc:sldMk cId="783619782" sldId="256"/>
            <ac:spMk id="26" creationId="{F48556A7-0E4D-41C4-BC42-F4539ECD2F1E}"/>
          </ac:spMkLst>
        </pc:spChg>
        <pc:spChg chg="mod">
          <ac:chgData name="Matthew Clark-Massera" userId="3f61ff4a-77c6-44b9-8b53-29ba35b2e165" providerId="ADAL" clId="{BE558CAF-DA3D-4EDC-B6BE-C05690DE66EC}" dt="2018-09-05T02:12:40.355" v="81"/>
          <ac:spMkLst>
            <pc:docMk/>
            <pc:sldMk cId="783619782" sldId="256"/>
            <ac:spMk id="27" creationId="{C79F4F25-6905-4411-9F46-2552299E6595}"/>
          </ac:spMkLst>
        </pc:spChg>
        <pc:spChg chg="mod">
          <ac:chgData name="Matthew Clark-Massera" userId="3f61ff4a-77c6-44b9-8b53-29ba35b2e165" providerId="ADAL" clId="{BE558CAF-DA3D-4EDC-B6BE-C05690DE66EC}" dt="2018-09-05T02:12:39.883" v="80"/>
          <ac:spMkLst>
            <pc:docMk/>
            <pc:sldMk cId="783619782" sldId="256"/>
            <ac:spMk id="29" creationId="{B6496C98-0416-434F-9CA9-15C4BFC4733C}"/>
          </ac:spMkLst>
        </pc:spChg>
        <pc:spChg chg="mod">
          <ac:chgData name="Matthew Clark-Massera" userId="3f61ff4a-77c6-44b9-8b53-29ba35b2e165" providerId="ADAL" clId="{BE558CAF-DA3D-4EDC-B6BE-C05690DE66EC}" dt="2018-09-05T02:12:39.397" v="79"/>
          <ac:spMkLst>
            <pc:docMk/>
            <pc:sldMk cId="783619782" sldId="256"/>
            <ac:spMk id="30" creationId="{6E5E5767-4C9D-4670-9A06-B861DC4496BE}"/>
          </ac:spMkLst>
        </pc:spChg>
        <pc:spChg chg="mod">
          <ac:chgData name="Matthew Clark-Massera" userId="3f61ff4a-77c6-44b9-8b53-29ba35b2e165" providerId="ADAL" clId="{BE558CAF-DA3D-4EDC-B6BE-C05690DE66EC}" dt="2018-09-05T02:12:38.612" v="78"/>
          <ac:spMkLst>
            <pc:docMk/>
            <pc:sldMk cId="783619782" sldId="256"/>
            <ac:spMk id="31" creationId="{7F288D90-F18A-4CA4-955B-655CE539B2CC}"/>
          </ac:spMkLst>
        </pc:spChg>
        <pc:spChg chg="mod">
          <ac:chgData name="Matthew Clark-Massera" userId="3f61ff4a-77c6-44b9-8b53-29ba35b2e165" providerId="ADAL" clId="{BE558CAF-DA3D-4EDC-B6BE-C05690DE66EC}" dt="2018-09-05T02:12:46.543" v="86"/>
          <ac:spMkLst>
            <pc:docMk/>
            <pc:sldMk cId="783619782" sldId="256"/>
            <ac:spMk id="39" creationId="{89793AB7-499A-4022-AC79-8379305EB656}"/>
          </ac:spMkLst>
        </pc:spChg>
        <pc:grpChg chg="mod">
          <ac:chgData name="Matthew Clark-Massera" userId="3f61ff4a-77c6-44b9-8b53-29ba35b2e165" providerId="ADAL" clId="{BE558CAF-DA3D-4EDC-B6BE-C05690DE66EC}" dt="2018-09-05T02:08:49.764" v="1"/>
          <ac:grpSpMkLst>
            <pc:docMk/>
            <pc:sldMk cId="783619782" sldId="256"/>
            <ac:grpSpMk id="1" creationId="{00000000-0000-0000-0000-000000000000}"/>
          </ac:grpSpMkLst>
        </pc:grpChg>
        <pc:picChg chg="mod">
          <ac:chgData name="Matthew Clark-Massera" userId="3f61ff4a-77c6-44b9-8b53-29ba35b2e165" providerId="ADAL" clId="{BE558CAF-DA3D-4EDC-B6BE-C05690DE66EC}" dt="2018-09-05T02:12:41.997" v="84"/>
          <ac:picMkLst>
            <pc:docMk/>
            <pc:sldMk cId="783619782" sldId="256"/>
            <ac:picMk id="21" creationId="{241C5CE9-7563-4285-A7D8-3F124739AB27}"/>
          </ac:picMkLst>
        </pc:picChg>
        <pc:picChg chg="mod">
          <ac:chgData name="Matthew Clark-Massera" userId="3f61ff4a-77c6-44b9-8b53-29ba35b2e165" providerId="ADAL" clId="{BE558CAF-DA3D-4EDC-B6BE-C05690DE66EC}" dt="2018-09-05T02:12:38.251" v="77"/>
          <ac:picMkLst>
            <pc:docMk/>
            <pc:sldMk cId="783619782" sldId="256"/>
            <ac:picMk id="32" creationId="{AE2BD34C-CF65-4DD2-B5E5-A1C7AD20A079}"/>
          </ac:picMkLst>
        </pc:picChg>
        <pc:picChg chg="mod">
          <ac:chgData name="Matthew Clark-Massera" userId="3f61ff4a-77c6-44b9-8b53-29ba35b2e165" providerId="ADAL" clId="{BE558CAF-DA3D-4EDC-B6BE-C05690DE66EC}" dt="2018-09-05T02:12:37.824" v="76"/>
          <ac:picMkLst>
            <pc:docMk/>
            <pc:sldMk cId="783619782" sldId="256"/>
            <ac:picMk id="33" creationId="{2D043701-3179-4FFA-BA26-21A033E100F6}"/>
          </ac:picMkLst>
        </pc:picChg>
        <pc:picChg chg="mod">
          <ac:chgData name="Matthew Clark-Massera" userId="3f61ff4a-77c6-44b9-8b53-29ba35b2e165" providerId="ADAL" clId="{BE558CAF-DA3D-4EDC-B6BE-C05690DE66EC}" dt="2018-09-05T02:12:37.419" v="75"/>
          <ac:picMkLst>
            <pc:docMk/>
            <pc:sldMk cId="783619782" sldId="256"/>
            <ac:picMk id="34" creationId="{8ECAC0CF-51AA-4E3A-A18F-6D08A3768673}"/>
          </ac:picMkLst>
        </pc:picChg>
        <pc:picChg chg="mod">
          <ac:chgData name="Matthew Clark-Massera" userId="3f61ff4a-77c6-44b9-8b53-29ba35b2e165" providerId="ADAL" clId="{BE558CAF-DA3D-4EDC-B6BE-C05690DE66EC}" dt="2018-09-05T02:12:36.980" v="74"/>
          <ac:picMkLst>
            <pc:docMk/>
            <pc:sldMk cId="783619782" sldId="256"/>
            <ac:picMk id="35" creationId="{92EBE64F-2E84-43BF-8264-E2F354278D51}"/>
          </ac:picMkLst>
        </pc:picChg>
        <pc:picChg chg="mod">
          <ac:chgData name="Matthew Clark-Massera" userId="3f61ff4a-77c6-44b9-8b53-29ba35b2e165" providerId="ADAL" clId="{BE558CAF-DA3D-4EDC-B6BE-C05690DE66EC}" dt="2018-09-05T02:12:36.372" v="73"/>
          <ac:picMkLst>
            <pc:docMk/>
            <pc:sldMk cId="783619782" sldId="256"/>
            <ac:picMk id="36" creationId="{CC5C5D91-28FD-40A5-AC0B-9752EC343F56}"/>
          </ac:picMkLst>
        </pc:picChg>
        <pc:picChg chg="mod">
          <ac:chgData name="Matthew Clark-Massera" userId="3f61ff4a-77c6-44b9-8b53-29ba35b2e165" providerId="ADAL" clId="{BE558CAF-DA3D-4EDC-B6BE-C05690DE66EC}" dt="2018-09-05T02:12:35.183" v="72"/>
          <ac:picMkLst>
            <pc:docMk/>
            <pc:sldMk cId="783619782" sldId="256"/>
            <ac:picMk id="37" creationId="{F7170B19-05D9-43A5-8E69-2BFAD8E10AED}"/>
          </ac:picMkLst>
        </pc:picChg>
      </pc:sldChg>
      <pc:sldChg chg="addSp delSp modSp add">
        <pc:chgData name="Matthew Clark-Massera" userId="3f61ff4a-77c6-44b9-8b53-29ba35b2e165" providerId="ADAL" clId="{BE558CAF-DA3D-4EDC-B6BE-C05690DE66EC}" dt="2018-09-27T01:50:51.516" v="1415" actId="121"/>
        <pc:sldMkLst>
          <pc:docMk/>
          <pc:sldMk cId="393013659" sldId="258"/>
        </pc:sldMkLst>
        <pc:spChg chg="add del mod">
          <ac:chgData name="Matthew Clark-Massera" userId="3f61ff4a-77c6-44b9-8b53-29ba35b2e165" providerId="ADAL" clId="{BE558CAF-DA3D-4EDC-B6BE-C05690DE66EC}" dt="2018-09-05T02:13:15.767" v="98" actId="478"/>
          <ac:spMkLst>
            <pc:docMk/>
            <pc:sldMk cId="393013659" sldId="258"/>
            <ac:spMk id="2" creationId="{5EC540EA-C19C-47E5-A6B4-B5541D985692}"/>
          </ac:spMkLst>
        </pc:spChg>
        <pc:spChg chg="add del mod">
          <ac:chgData name="Matthew Clark-Massera" userId="3f61ff4a-77c6-44b9-8b53-29ba35b2e165" providerId="ADAL" clId="{BE558CAF-DA3D-4EDC-B6BE-C05690DE66EC}" dt="2018-09-27T01:50:51.516" v="1415" actId="121"/>
          <ac:spMkLst>
            <pc:docMk/>
            <pc:sldMk cId="393013659" sldId="258"/>
            <ac:spMk id="5" creationId="{A0DD3A53-541B-49B0-8C14-AC501BBA547A}"/>
          </ac:spMkLst>
        </pc:spChg>
        <pc:graphicFrameChg chg="add mod modGraphic">
          <ac:chgData name="Matthew Clark-Massera" userId="3f61ff4a-77c6-44b9-8b53-29ba35b2e165" providerId="ADAL" clId="{BE558CAF-DA3D-4EDC-B6BE-C05690DE66EC}" dt="2018-09-27T01:50:29.719" v="1408" actId="14100"/>
          <ac:graphicFrameMkLst>
            <pc:docMk/>
            <pc:sldMk cId="393013659" sldId="258"/>
            <ac:graphicFrameMk id="3" creationId="{EC5300B3-5BC8-45EA-AAB7-0A4BC2FB82AF}"/>
          </ac:graphicFrameMkLst>
        </pc:graphicFrameChg>
        <pc:graphicFrameChg chg="add mod modGraphic">
          <ac:chgData name="Matthew Clark-Massera" userId="3f61ff4a-77c6-44b9-8b53-29ba35b2e165" providerId="ADAL" clId="{BE558CAF-DA3D-4EDC-B6BE-C05690DE66EC}" dt="2018-09-13T08:51:29.638" v="1317" actId="108"/>
          <ac:graphicFrameMkLst>
            <pc:docMk/>
            <pc:sldMk cId="393013659" sldId="258"/>
            <ac:graphicFrameMk id="4" creationId="{764A9B87-7EA4-4E6B-BB6A-EC14CAEF79F5}"/>
          </ac:graphicFrameMkLst>
        </pc:graphicFrameChg>
      </pc:sldChg>
      <pc:sldChg chg="addSp delSp modSp add">
        <pc:chgData name="Matthew Clark-Massera" userId="3f61ff4a-77c6-44b9-8b53-29ba35b2e165" providerId="ADAL" clId="{BE558CAF-DA3D-4EDC-B6BE-C05690DE66EC}" dt="2018-09-27T01:50:58.155" v="1416"/>
        <pc:sldMkLst>
          <pc:docMk/>
          <pc:sldMk cId="3245637583" sldId="259"/>
        </pc:sldMkLst>
        <pc:spChg chg="del">
          <ac:chgData name="Matthew Clark-Massera" userId="3f61ff4a-77c6-44b9-8b53-29ba35b2e165" providerId="ADAL" clId="{BE558CAF-DA3D-4EDC-B6BE-C05690DE66EC}" dt="2018-09-05T02:36:45.763" v="885" actId="478"/>
          <ac:spMkLst>
            <pc:docMk/>
            <pc:sldMk cId="3245637583" sldId="259"/>
            <ac:spMk id="2" creationId="{014DE1B5-4CF4-43AB-9508-C065E6A7DB55}"/>
          </ac:spMkLst>
        </pc:spChg>
        <pc:spChg chg="add">
          <ac:chgData name="Matthew Clark-Massera" userId="3f61ff4a-77c6-44b9-8b53-29ba35b2e165" providerId="ADAL" clId="{BE558CAF-DA3D-4EDC-B6BE-C05690DE66EC}" dt="2018-09-27T01:50:58.155" v="1416"/>
          <ac:spMkLst>
            <pc:docMk/>
            <pc:sldMk cId="3245637583" sldId="259"/>
            <ac:spMk id="7" creationId="{93A21960-DEFC-4B51-8480-3DF6115D4DA3}"/>
          </ac:spMkLst>
        </pc:spChg>
        <pc:graphicFrameChg chg="add mod modGraphic">
          <ac:chgData name="Matthew Clark-Massera" userId="3f61ff4a-77c6-44b9-8b53-29ba35b2e165" providerId="ADAL" clId="{BE558CAF-DA3D-4EDC-B6BE-C05690DE66EC}" dt="2018-09-05T03:10:23.887" v="1038"/>
          <ac:graphicFrameMkLst>
            <pc:docMk/>
            <pc:sldMk cId="3245637583" sldId="259"/>
            <ac:graphicFrameMk id="3" creationId="{B21D5FA7-0B4A-43B3-B2A6-47AD4266D585}"/>
          </ac:graphicFrameMkLst>
        </pc:graphicFrameChg>
        <pc:graphicFrameChg chg="add mod modGraphic">
          <ac:chgData name="Matthew Clark-Massera" userId="3f61ff4a-77c6-44b9-8b53-29ba35b2e165" providerId="ADAL" clId="{BE558CAF-DA3D-4EDC-B6BE-C05690DE66EC}" dt="2018-09-13T08:19:57.204" v="1198" actId="14100"/>
          <ac:graphicFrameMkLst>
            <pc:docMk/>
            <pc:sldMk cId="3245637583" sldId="259"/>
            <ac:graphicFrameMk id="6" creationId="{6959C226-5513-485F-88E9-B0FC58B312D9}"/>
          </ac:graphicFrameMkLst>
        </pc:graphicFrameChg>
        <pc:picChg chg="add mod">
          <ac:chgData name="Matthew Clark-Massera" userId="3f61ff4a-77c6-44b9-8b53-29ba35b2e165" providerId="ADAL" clId="{BE558CAF-DA3D-4EDC-B6BE-C05690DE66EC}" dt="2018-09-05T07:02:31.067" v="1168" actId="1076"/>
          <ac:picMkLst>
            <pc:docMk/>
            <pc:sldMk cId="3245637583" sldId="259"/>
            <ac:picMk id="5" creationId="{F9BC9DC8-257A-4658-8225-0E146ED40CE1}"/>
          </ac:picMkLst>
        </pc:picChg>
      </pc:sldChg>
      <pc:sldChg chg="modSp add">
        <pc:chgData name="Matthew Clark-Massera" userId="3f61ff4a-77c6-44b9-8b53-29ba35b2e165" providerId="ADAL" clId="{BE558CAF-DA3D-4EDC-B6BE-C05690DE66EC}" dt="2018-09-27T01:52:52.531" v="1446" actId="20577"/>
        <pc:sldMkLst>
          <pc:docMk/>
          <pc:sldMk cId="1155070883" sldId="260"/>
        </pc:sldMkLst>
        <pc:graphicFrameChg chg="modGraphic">
          <ac:chgData name="Matthew Clark-Massera" userId="3f61ff4a-77c6-44b9-8b53-29ba35b2e165" providerId="ADAL" clId="{BE558CAF-DA3D-4EDC-B6BE-C05690DE66EC}" dt="2018-09-27T01:52:52.531" v="1446" actId="20577"/>
          <ac:graphicFrameMkLst>
            <pc:docMk/>
            <pc:sldMk cId="1155070883" sldId="260"/>
            <ac:graphicFrameMk id="2" creationId="{8A8D23E4-B0BF-4981-81E5-7EFA59E9F4B6}"/>
          </ac:graphicFrameMkLst>
        </pc:graphicFrameChg>
      </pc:sldChg>
    </pc:docChg>
  </pc:docChgLst>
  <pc:docChgLst>
    <pc:chgData name="Matthew Clark-Massera" userId="3f61ff4a-77c6-44b9-8b53-29ba35b2e165" providerId="ADAL" clId="{C546C43A-ED1A-4BFF-B647-6DEDD2608F23}"/>
  </pc:docChgLst>
  <pc:docChgLst>
    <pc:chgData name="Matthew Clark-Massera" userId="3f61ff4a-77c6-44b9-8b53-29ba35b2e165" providerId="ADAL" clId="{55FBA075-C713-4664-BF5D-AD74FE1952A7}"/>
  </pc:docChgLst>
  <pc:docChgLst>
    <pc:chgData name="Matthew Clark-Massera" userId="3f61ff4a-77c6-44b9-8b53-29ba35b2e165" providerId="ADAL" clId="{E19F57C1-39E5-4375-BCAC-CA1A2CE08AFF}"/>
    <pc:docChg chg="modSld">
      <pc:chgData name="Matthew Clark-Massera" userId="3f61ff4a-77c6-44b9-8b53-29ba35b2e165" providerId="ADAL" clId="{E19F57C1-39E5-4375-BCAC-CA1A2CE08AFF}" dt="2018-08-31T05:31:49.690" v="1" actId="14100"/>
      <pc:docMkLst>
        <pc:docMk/>
      </pc:docMkLst>
      <pc:sldChg chg="modSp">
        <pc:chgData name="Matthew Clark-Massera" userId="3f61ff4a-77c6-44b9-8b53-29ba35b2e165" providerId="ADAL" clId="{E19F57C1-39E5-4375-BCAC-CA1A2CE08AFF}" dt="2018-08-31T05:31:49.690" v="1" actId="14100"/>
        <pc:sldMkLst>
          <pc:docMk/>
          <pc:sldMk cId="783619782" sldId="256"/>
        </pc:sldMkLst>
        <pc:spChg chg="mod">
          <ac:chgData name="Matthew Clark-Massera" userId="3f61ff4a-77c6-44b9-8b53-29ba35b2e165" providerId="ADAL" clId="{E19F57C1-39E5-4375-BCAC-CA1A2CE08AFF}" dt="2018-08-31T05:31:49.690" v="1" actId="14100"/>
          <ac:spMkLst>
            <pc:docMk/>
            <pc:sldMk cId="783619782" sldId="256"/>
            <ac:spMk id="6" creationId="{CCFCBFDC-66CC-4C8D-9658-74ED2E36F5F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6562EC-AE44-4349-89FB-E172BF18ECC3}" type="datetimeFigureOut">
              <a:rPr lang="en-AU" smtClean="0"/>
              <a:t>27/09/2018</a:t>
            </a:fld>
            <a:endParaRPr lang="en-AU"/>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0437BB-7EA6-4AF9-A74A-E87C6C40672C}" type="slidenum">
              <a:rPr lang="en-AU" smtClean="0"/>
              <a:t>‹#›</a:t>
            </a:fld>
            <a:endParaRPr lang="en-AU"/>
          </a:p>
        </p:txBody>
      </p:sp>
    </p:spTree>
    <p:extLst>
      <p:ext uri="{BB962C8B-B14F-4D97-AF65-F5344CB8AC3E}">
        <p14:creationId xmlns:p14="http://schemas.microsoft.com/office/powerpoint/2010/main" val="305383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60437BB-7EA6-4AF9-A74A-E87C6C40672C}" type="slidenum">
              <a:rPr lang="en-AU" smtClean="0"/>
              <a:t>2</a:t>
            </a:fld>
            <a:endParaRPr lang="en-AU"/>
          </a:p>
        </p:txBody>
      </p:sp>
    </p:spTree>
    <p:extLst>
      <p:ext uri="{BB962C8B-B14F-4D97-AF65-F5344CB8AC3E}">
        <p14:creationId xmlns:p14="http://schemas.microsoft.com/office/powerpoint/2010/main" val="36555206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P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A0167F-5273-4452-9F5A-CCEB2D674642}"/>
              </a:ext>
            </a:extLst>
          </p:cNvPr>
          <p:cNvSpPr/>
          <p:nvPr userDrawn="1"/>
        </p:nvSpPr>
        <p:spPr>
          <a:xfrm>
            <a:off x="6093231" y="1704109"/>
            <a:ext cx="3812771" cy="5153891"/>
          </a:xfrm>
          <a:prstGeom prst="rect">
            <a:avLst/>
          </a:prstGeom>
          <a:solidFill>
            <a:srgbClr val="E6E6E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sz="1800" dirty="0"/>
          </a:p>
        </p:txBody>
      </p:sp>
      <p:sp>
        <p:nvSpPr>
          <p:cNvPr id="32" name="Rectangle 31">
            <a:extLst>
              <a:ext uri="{FF2B5EF4-FFF2-40B4-BE49-F238E27FC236}">
                <a16:creationId xmlns:a16="http://schemas.microsoft.com/office/drawing/2014/main" id="{E8AC4CC0-F695-4473-B1AF-B267C686007B}"/>
              </a:ext>
            </a:extLst>
          </p:cNvPr>
          <p:cNvSpPr/>
          <p:nvPr userDrawn="1"/>
        </p:nvSpPr>
        <p:spPr>
          <a:xfrm>
            <a:off x="1" y="177286"/>
            <a:ext cx="5814719" cy="1110345"/>
          </a:xfrm>
          <a:prstGeom prst="rect">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4000" b="1" cap="all" baseline="0" dirty="0">
              <a:solidFill>
                <a:schemeClr val="bg1"/>
              </a:solidFill>
            </a:endParaRPr>
          </a:p>
        </p:txBody>
      </p:sp>
      <p:sp>
        <p:nvSpPr>
          <p:cNvPr id="33" name="Right Triangle 32">
            <a:extLst>
              <a:ext uri="{FF2B5EF4-FFF2-40B4-BE49-F238E27FC236}">
                <a16:creationId xmlns:a16="http://schemas.microsoft.com/office/drawing/2014/main" id="{024CE659-9312-4B5F-B68B-47C20464DFFF}"/>
              </a:ext>
            </a:extLst>
          </p:cNvPr>
          <p:cNvSpPr/>
          <p:nvPr userDrawn="1"/>
        </p:nvSpPr>
        <p:spPr>
          <a:xfrm rot="5400000">
            <a:off x="5657562" y="334447"/>
            <a:ext cx="1110343" cy="796017"/>
          </a:xfrm>
          <a:prstGeom prst="rtTriangle">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a:p>
        </p:txBody>
      </p:sp>
      <p:sp>
        <p:nvSpPr>
          <p:cNvPr id="34" name="Right Triangle 33">
            <a:extLst>
              <a:ext uri="{FF2B5EF4-FFF2-40B4-BE49-F238E27FC236}">
                <a16:creationId xmlns:a16="http://schemas.microsoft.com/office/drawing/2014/main" id="{BB39532A-0E7D-418B-A4DF-8E62F9CCABF5}"/>
              </a:ext>
            </a:extLst>
          </p:cNvPr>
          <p:cNvSpPr/>
          <p:nvPr userDrawn="1"/>
        </p:nvSpPr>
        <p:spPr>
          <a:xfrm rot="16200000">
            <a:off x="7737608" y="4689607"/>
            <a:ext cx="2360645" cy="1976144"/>
          </a:xfrm>
          <a:prstGeom prst="rtTriangle">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dirty="0"/>
          </a:p>
        </p:txBody>
      </p:sp>
      <p:pic>
        <p:nvPicPr>
          <p:cNvPr id="1026" name="Picture 2" descr="http://batterypoweredtracking.com/wp-content/uploads/2017/09/DM-Logo-2.png">
            <a:extLst>
              <a:ext uri="{FF2B5EF4-FFF2-40B4-BE49-F238E27FC236}">
                <a16:creationId xmlns:a16="http://schemas.microsoft.com/office/drawing/2014/main" id="{87381735-B045-4E2E-A533-BE75C868CB1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75119" y="249691"/>
            <a:ext cx="3230881" cy="1454414"/>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13">
            <a:extLst>
              <a:ext uri="{FF2B5EF4-FFF2-40B4-BE49-F238E27FC236}">
                <a16:creationId xmlns:a16="http://schemas.microsoft.com/office/drawing/2014/main" id="{1D32F5DB-9564-4A55-AE8B-F6131A043DC0}"/>
              </a:ext>
            </a:extLst>
          </p:cNvPr>
          <p:cNvSpPr>
            <a:spLocks noGrp="1"/>
          </p:cNvSpPr>
          <p:nvPr>
            <p:ph type="title"/>
          </p:nvPr>
        </p:nvSpPr>
        <p:spPr>
          <a:xfrm>
            <a:off x="273050" y="93744"/>
            <a:ext cx="5814719" cy="557613"/>
          </a:xfrm>
          <a:prstGeom prst="rect">
            <a:avLst/>
          </a:prstGeom>
        </p:spPr>
        <p:txBody>
          <a:bodyPr/>
          <a:lstStyle>
            <a:lvl1pPr>
              <a:defRPr sz="4000" b="1">
                <a:solidFill>
                  <a:schemeClr val="bg1"/>
                </a:solidFill>
                <a:latin typeface="+mn-lt"/>
              </a:defRPr>
            </a:lvl1pPr>
          </a:lstStyle>
          <a:p>
            <a:endParaRPr lang="en-AU" dirty="0"/>
          </a:p>
        </p:txBody>
      </p:sp>
      <p:sp>
        <p:nvSpPr>
          <p:cNvPr id="16" name="Text Placeholder 15">
            <a:extLst>
              <a:ext uri="{FF2B5EF4-FFF2-40B4-BE49-F238E27FC236}">
                <a16:creationId xmlns:a16="http://schemas.microsoft.com/office/drawing/2014/main" id="{92B2C9DC-91DA-49F3-9680-E35746D312FE}"/>
              </a:ext>
            </a:extLst>
          </p:cNvPr>
          <p:cNvSpPr>
            <a:spLocks noGrp="1"/>
          </p:cNvSpPr>
          <p:nvPr>
            <p:ph type="body" sz="quarter" idx="10"/>
          </p:nvPr>
        </p:nvSpPr>
        <p:spPr>
          <a:xfrm>
            <a:off x="6087771" y="1916113"/>
            <a:ext cx="3818231" cy="4692650"/>
          </a:xfrm>
          <a:prstGeom prst="rect">
            <a:avLst/>
          </a:prstGeom>
        </p:spPr>
        <p:txBody>
          <a:bodyPr/>
          <a:lstStyle>
            <a:lvl1pPr>
              <a:defRPr sz="1600">
                <a:latin typeface="Leelawadee UI Semilight" panose="020B0402040204020203" pitchFamily="34" charset="-34"/>
                <a:cs typeface="Leelawadee UI Semilight" panose="020B0402040204020203" pitchFamily="34" charset="-34"/>
              </a:defRPr>
            </a:lvl1pPr>
            <a:lvl2pPr>
              <a:defRPr sz="1400">
                <a:latin typeface="Leelawadee UI Semilight" panose="020B0402040204020203" pitchFamily="34" charset="-34"/>
                <a:cs typeface="Leelawadee UI Semilight" panose="020B0402040204020203" pitchFamily="34" charset="-34"/>
              </a:defRPr>
            </a:lvl2pPr>
            <a:lvl3pPr>
              <a:defRPr sz="1200">
                <a:latin typeface="Leelawadee UI Semilight" panose="020B0402040204020203" pitchFamily="34" charset="-34"/>
                <a:cs typeface="Leelawadee UI Semilight" panose="020B0402040204020203" pitchFamily="34" charset="-34"/>
              </a:defRPr>
            </a:lvl3pPr>
            <a:lvl4pPr>
              <a:defRPr sz="1101">
                <a:latin typeface="Leelawadee UI Semilight" panose="020B0402040204020203" pitchFamily="34" charset="-34"/>
                <a:cs typeface="Leelawadee UI Semilight" panose="020B0402040204020203" pitchFamily="34" charset="-34"/>
              </a:defRPr>
            </a:lvl4pPr>
            <a:lvl5pPr>
              <a:defRPr sz="1101">
                <a:latin typeface="Leelawadee UI Semilight" panose="020B0402040204020203" pitchFamily="34" charset="-34"/>
                <a:cs typeface="Leelawadee UI Semilight" panose="020B0402040204020203" pitchFamily="34" charset="-34"/>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8" name="Text Placeholder 17">
            <a:extLst>
              <a:ext uri="{FF2B5EF4-FFF2-40B4-BE49-F238E27FC236}">
                <a16:creationId xmlns:a16="http://schemas.microsoft.com/office/drawing/2014/main" id="{AC2E420C-7749-4BF0-8266-6803FA5BEB45}"/>
              </a:ext>
            </a:extLst>
          </p:cNvPr>
          <p:cNvSpPr>
            <a:spLocks noGrp="1"/>
          </p:cNvSpPr>
          <p:nvPr>
            <p:ph type="body" sz="quarter" idx="11"/>
          </p:nvPr>
        </p:nvSpPr>
        <p:spPr>
          <a:xfrm>
            <a:off x="273050" y="795503"/>
            <a:ext cx="5541670" cy="492124"/>
          </a:xfrm>
          <a:prstGeom prst="rect">
            <a:avLst/>
          </a:prstGeom>
        </p:spPr>
        <p:txBody>
          <a:bodyPr/>
          <a:lstStyle>
            <a:lvl1pPr marL="0" indent="0">
              <a:buNone/>
              <a:defRPr sz="2401">
                <a:solidFill>
                  <a:schemeClr val="bg1"/>
                </a:solidFill>
              </a:defRPr>
            </a:lvl1pPr>
          </a:lstStyle>
          <a:p>
            <a:pPr lvl="0"/>
            <a:endParaRPr lang="en-AU" dirty="0"/>
          </a:p>
        </p:txBody>
      </p:sp>
    </p:spTree>
    <p:extLst>
      <p:ext uri="{BB962C8B-B14F-4D97-AF65-F5344CB8AC3E}">
        <p14:creationId xmlns:p14="http://schemas.microsoft.com/office/powerpoint/2010/main" val="3654941106"/>
      </p:ext>
    </p:extLst>
  </p:cSld>
  <p:clrMapOvr>
    <a:masterClrMapping/>
  </p:clrMapOvr>
  <p:extLst mod="1">
    <p:ext uri="{DCECCB84-F9BA-43D5-87BE-67443E8EF086}">
      <p15:sldGuideLst xmlns:p15="http://schemas.microsoft.com/office/powerpoint/2012/main">
        <p15:guide id="1" orient="horz" pos="1207">
          <p15:clr>
            <a:srgbClr val="FBAE40"/>
          </p15:clr>
        </p15:guide>
        <p15:guide id="2" pos="17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pecs Page 2">
    <p:spTree>
      <p:nvGrpSpPr>
        <p:cNvPr id="1" name=""/>
        <p:cNvGrpSpPr/>
        <p:nvPr/>
      </p:nvGrpSpPr>
      <p:grpSpPr>
        <a:xfrm>
          <a:off x="0" y="0"/>
          <a:ext cx="0" cy="0"/>
          <a:chOff x="0" y="0"/>
          <a:chExt cx="0" cy="0"/>
        </a:xfrm>
      </p:grpSpPr>
      <p:sp>
        <p:nvSpPr>
          <p:cNvPr id="5" name="Table Placeholder 4">
            <a:extLst>
              <a:ext uri="{FF2B5EF4-FFF2-40B4-BE49-F238E27FC236}">
                <a16:creationId xmlns:a16="http://schemas.microsoft.com/office/drawing/2014/main" id="{0EB82AA8-76B8-4D31-AF86-F8D3883C1312}"/>
              </a:ext>
            </a:extLst>
          </p:cNvPr>
          <p:cNvSpPr>
            <a:spLocks noGrp="1"/>
          </p:cNvSpPr>
          <p:nvPr>
            <p:ph type="tbl" sz="quarter" idx="10"/>
          </p:nvPr>
        </p:nvSpPr>
        <p:spPr>
          <a:xfrm>
            <a:off x="165102" y="368301"/>
            <a:ext cx="4500562" cy="4348979"/>
          </a:xfrm>
          <a:prstGeom prst="rect">
            <a:avLst/>
          </a:prstGeom>
        </p:spPr>
        <p:txBody>
          <a:bodyPr/>
          <a:lstStyle/>
          <a:p>
            <a:endParaRPr lang="en-AU" dirty="0"/>
          </a:p>
        </p:txBody>
      </p:sp>
    </p:spTree>
    <p:extLst>
      <p:ext uri="{BB962C8B-B14F-4D97-AF65-F5344CB8AC3E}">
        <p14:creationId xmlns:p14="http://schemas.microsoft.com/office/powerpoint/2010/main" val="3081433360"/>
      </p:ext>
    </p:extLst>
  </p:cSld>
  <p:clrMapOvr>
    <a:masterClrMapping/>
  </p:clrMapOvr>
  <p:extLst mod="1">
    <p:ext uri="{DCECCB84-F9BA-43D5-87BE-67443E8EF086}">
      <p15:sldGuideLst xmlns:p15="http://schemas.microsoft.com/office/powerpoint/2012/main">
        <p15:guide id="1" pos="104">
          <p15:clr>
            <a:srgbClr val="FBAE40"/>
          </p15:clr>
        </p15:guide>
        <p15:guide id="2" pos="3075">
          <p15:clr>
            <a:srgbClr val="FBAE40"/>
          </p15:clr>
        </p15:guide>
        <p15:guide id="3" pos="3165">
          <p15:clr>
            <a:srgbClr val="FBAE40"/>
          </p15:clr>
        </p15:guide>
        <p15:guide id="4" pos="6136">
          <p15:clr>
            <a:srgbClr val="FBAE40"/>
          </p15:clr>
        </p15:guide>
        <p15:guide id="5" orient="horz" pos="4201">
          <p15:clr>
            <a:srgbClr val="FBAE40"/>
          </p15:clr>
        </p15:guide>
        <p15:guide id="6" orient="horz" pos="187">
          <p15:clr>
            <a:srgbClr val="FBAE40"/>
          </p15:clr>
        </p15:guide>
        <p15:guide id="7" pos="852">
          <p15:clr>
            <a:srgbClr val="FBAE40"/>
          </p15:clr>
        </p15:guide>
        <p15:guide id="8" pos="391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9465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A0167F-5273-4452-9F5A-CCEB2D674642}"/>
              </a:ext>
            </a:extLst>
          </p:cNvPr>
          <p:cNvSpPr/>
          <p:nvPr userDrawn="1"/>
        </p:nvSpPr>
        <p:spPr>
          <a:xfrm>
            <a:off x="6093229" y="1704108"/>
            <a:ext cx="3812771" cy="5153891"/>
          </a:xfrm>
          <a:prstGeom prst="rect">
            <a:avLst/>
          </a:prstGeom>
          <a:solidFill>
            <a:srgbClr val="E6E6E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dirty="0"/>
          </a:p>
        </p:txBody>
      </p:sp>
      <p:sp>
        <p:nvSpPr>
          <p:cNvPr id="32" name="Rectangle 31">
            <a:extLst>
              <a:ext uri="{FF2B5EF4-FFF2-40B4-BE49-F238E27FC236}">
                <a16:creationId xmlns:a16="http://schemas.microsoft.com/office/drawing/2014/main" id="{E8AC4CC0-F695-4473-B1AF-B267C686007B}"/>
              </a:ext>
            </a:extLst>
          </p:cNvPr>
          <p:cNvSpPr/>
          <p:nvPr userDrawn="1"/>
        </p:nvSpPr>
        <p:spPr>
          <a:xfrm>
            <a:off x="0" y="177285"/>
            <a:ext cx="5814720" cy="1110345"/>
          </a:xfrm>
          <a:prstGeom prst="rect">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950" b="1" cap="all" baseline="0"/>
          </a:p>
        </p:txBody>
      </p:sp>
      <p:sp>
        <p:nvSpPr>
          <p:cNvPr id="33" name="Right Triangle 32">
            <a:extLst>
              <a:ext uri="{FF2B5EF4-FFF2-40B4-BE49-F238E27FC236}">
                <a16:creationId xmlns:a16="http://schemas.microsoft.com/office/drawing/2014/main" id="{024CE659-9312-4B5F-B68B-47C20464DFFF}"/>
              </a:ext>
            </a:extLst>
          </p:cNvPr>
          <p:cNvSpPr/>
          <p:nvPr userDrawn="1"/>
        </p:nvSpPr>
        <p:spPr>
          <a:xfrm rot="5400000">
            <a:off x="5657560" y="334446"/>
            <a:ext cx="1110343" cy="796018"/>
          </a:xfrm>
          <a:prstGeom prst="rtTriangle">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a:p>
        </p:txBody>
      </p:sp>
      <p:sp>
        <p:nvSpPr>
          <p:cNvPr id="34" name="Right Triangle 33">
            <a:extLst>
              <a:ext uri="{FF2B5EF4-FFF2-40B4-BE49-F238E27FC236}">
                <a16:creationId xmlns:a16="http://schemas.microsoft.com/office/drawing/2014/main" id="{BB39532A-0E7D-418B-A4DF-8E62F9CCABF5}"/>
              </a:ext>
            </a:extLst>
          </p:cNvPr>
          <p:cNvSpPr/>
          <p:nvPr userDrawn="1"/>
        </p:nvSpPr>
        <p:spPr>
          <a:xfrm rot="16200000">
            <a:off x="7737607" y="4689606"/>
            <a:ext cx="2360645" cy="1976145"/>
          </a:xfrm>
          <a:prstGeom prst="r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a:p>
        </p:txBody>
      </p:sp>
      <p:pic>
        <p:nvPicPr>
          <p:cNvPr id="1026" name="Picture 2" descr="http://batterypoweredtracking.com/wp-content/uploads/2017/09/DM-Logo-2.png">
            <a:extLst>
              <a:ext uri="{FF2B5EF4-FFF2-40B4-BE49-F238E27FC236}">
                <a16:creationId xmlns:a16="http://schemas.microsoft.com/office/drawing/2014/main" id="{87381735-B045-4E2E-A533-BE75C868CB1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75119" y="249691"/>
            <a:ext cx="3230881" cy="1454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43042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DB3196-2C33-457B-910D-B5CD2A205834}"/>
              </a:ext>
            </a:extLst>
          </p:cNvPr>
          <p:cNvSpPr/>
          <p:nvPr userDrawn="1"/>
        </p:nvSpPr>
        <p:spPr>
          <a:xfrm>
            <a:off x="7810858" y="-2"/>
            <a:ext cx="2095144" cy="195946"/>
          </a:xfrm>
          <a:prstGeom prst="rect">
            <a:avLst/>
          </a:prstGeom>
          <a:solidFill>
            <a:srgbClr val="0093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a:p>
        </p:txBody>
      </p:sp>
      <p:sp>
        <p:nvSpPr>
          <p:cNvPr id="8" name="Rectangle 7">
            <a:extLst>
              <a:ext uri="{FF2B5EF4-FFF2-40B4-BE49-F238E27FC236}">
                <a16:creationId xmlns:a16="http://schemas.microsoft.com/office/drawing/2014/main" id="{14653276-CF28-4885-A42D-BFBC85827169}"/>
              </a:ext>
            </a:extLst>
          </p:cNvPr>
          <p:cNvSpPr/>
          <p:nvPr userDrawn="1"/>
        </p:nvSpPr>
        <p:spPr>
          <a:xfrm>
            <a:off x="0" y="4"/>
            <a:ext cx="6587996" cy="19594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a:p>
        </p:txBody>
      </p:sp>
      <p:sp>
        <p:nvSpPr>
          <p:cNvPr id="9" name="Rectangle 8">
            <a:extLst>
              <a:ext uri="{FF2B5EF4-FFF2-40B4-BE49-F238E27FC236}">
                <a16:creationId xmlns:a16="http://schemas.microsoft.com/office/drawing/2014/main" id="{C6E4757C-6A3C-46DC-8930-A5DCCAF84782}"/>
              </a:ext>
            </a:extLst>
          </p:cNvPr>
          <p:cNvSpPr/>
          <p:nvPr userDrawn="1"/>
        </p:nvSpPr>
        <p:spPr>
          <a:xfrm>
            <a:off x="6587998" y="0"/>
            <a:ext cx="1222862" cy="195943"/>
          </a:xfrm>
          <a:prstGeom prst="rect">
            <a:avLst/>
          </a:prstGeom>
          <a:solidFill>
            <a:srgbClr val="0079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a:p>
        </p:txBody>
      </p:sp>
      <p:sp>
        <p:nvSpPr>
          <p:cNvPr id="10" name="Right Triangle 9">
            <a:extLst>
              <a:ext uri="{FF2B5EF4-FFF2-40B4-BE49-F238E27FC236}">
                <a16:creationId xmlns:a16="http://schemas.microsoft.com/office/drawing/2014/main" id="{56FA9612-FF18-4C30-B400-EE85904EF1EF}"/>
              </a:ext>
            </a:extLst>
          </p:cNvPr>
          <p:cNvSpPr/>
          <p:nvPr userDrawn="1"/>
        </p:nvSpPr>
        <p:spPr>
          <a:xfrm rot="5400000">
            <a:off x="6560894" y="27104"/>
            <a:ext cx="195944" cy="141740"/>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a:p>
        </p:txBody>
      </p:sp>
      <p:sp>
        <p:nvSpPr>
          <p:cNvPr id="11" name="Right Triangle 10">
            <a:extLst>
              <a:ext uri="{FF2B5EF4-FFF2-40B4-BE49-F238E27FC236}">
                <a16:creationId xmlns:a16="http://schemas.microsoft.com/office/drawing/2014/main" id="{B43578E9-B251-42CA-B045-E365C37603EE}"/>
              </a:ext>
            </a:extLst>
          </p:cNvPr>
          <p:cNvSpPr/>
          <p:nvPr userDrawn="1"/>
        </p:nvSpPr>
        <p:spPr>
          <a:xfrm rot="5400000">
            <a:off x="7783756" y="27104"/>
            <a:ext cx="195944" cy="141740"/>
          </a:xfrm>
          <a:prstGeom prst="rtTriangle">
            <a:avLst/>
          </a:prstGeom>
          <a:solidFill>
            <a:srgbClr val="0079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a:p>
        </p:txBody>
      </p:sp>
    </p:spTree>
    <p:extLst>
      <p:ext uri="{BB962C8B-B14F-4D97-AF65-F5344CB8AC3E}">
        <p14:creationId xmlns:p14="http://schemas.microsoft.com/office/powerpoint/2010/main" val="72787322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Lst>
  <p:txStyles>
    <p:titleStyle>
      <a:lvl1pPr algn="l" defTabSz="742918" rtl="0" eaLnBrk="1" latinLnBrk="0" hangingPunct="1">
        <a:lnSpc>
          <a:spcPct val="90000"/>
        </a:lnSpc>
        <a:spcBef>
          <a:spcPct val="0"/>
        </a:spcBef>
        <a:buNone/>
        <a:defRPr sz="3575" kern="1200">
          <a:solidFill>
            <a:schemeClr val="tx1"/>
          </a:solidFill>
          <a:latin typeface="+mj-lt"/>
          <a:ea typeface="+mj-ea"/>
          <a:cs typeface="+mj-cs"/>
        </a:defRPr>
      </a:lvl1pPr>
    </p:titleStyle>
    <p:bodyStyle>
      <a:lvl1pPr marL="185730" indent="-185730" algn="l" defTabSz="742918" rtl="0" eaLnBrk="1" latinLnBrk="0" hangingPunct="1">
        <a:lnSpc>
          <a:spcPct val="90000"/>
        </a:lnSpc>
        <a:spcBef>
          <a:spcPts val="813"/>
        </a:spcBef>
        <a:buFont typeface="Arial" panose="020B0604020202020204" pitchFamily="34" charset="0"/>
        <a:buChar char="•"/>
        <a:defRPr sz="2275" kern="1200">
          <a:solidFill>
            <a:schemeClr val="tx1"/>
          </a:solidFill>
          <a:latin typeface="+mn-lt"/>
          <a:ea typeface="+mn-ea"/>
          <a:cs typeface="+mn-cs"/>
        </a:defRPr>
      </a:lvl1pPr>
      <a:lvl2pPr marL="557190" indent="-185730" algn="l" defTabSz="742918" rtl="0" eaLnBrk="1" latinLnBrk="0" hangingPunct="1">
        <a:lnSpc>
          <a:spcPct val="90000"/>
        </a:lnSpc>
        <a:spcBef>
          <a:spcPts val="406"/>
        </a:spcBef>
        <a:buFont typeface="Arial" panose="020B0604020202020204" pitchFamily="34" charset="0"/>
        <a:buChar char="•"/>
        <a:defRPr sz="1950" kern="1200">
          <a:solidFill>
            <a:schemeClr val="tx1"/>
          </a:solidFill>
          <a:latin typeface="+mn-lt"/>
          <a:ea typeface="+mn-ea"/>
          <a:cs typeface="+mn-cs"/>
        </a:defRPr>
      </a:lvl2pPr>
      <a:lvl3pPr marL="928650" indent="-185730" algn="l" defTabSz="742918" rtl="0" eaLnBrk="1" latinLnBrk="0" hangingPunct="1">
        <a:lnSpc>
          <a:spcPct val="90000"/>
        </a:lnSpc>
        <a:spcBef>
          <a:spcPts val="406"/>
        </a:spcBef>
        <a:buFont typeface="Arial" panose="020B0604020202020204" pitchFamily="34" charset="0"/>
        <a:buChar char="•"/>
        <a:defRPr sz="1625" kern="1200">
          <a:solidFill>
            <a:schemeClr val="tx1"/>
          </a:solidFill>
          <a:latin typeface="+mn-lt"/>
          <a:ea typeface="+mn-ea"/>
          <a:cs typeface="+mn-cs"/>
        </a:defRPr>
      </a:lvl3pPr>
      <a:lvl4pPr marL="1300109" indent="-185730" algn="l" defTabSz="742918"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4pPr>
      <a:lvl5pPr marL="1671568" indent="-185730" algn="l" defTabSz="742918"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5pPr>
      <a:lvl6pPr marL="2043027" indent="-185730" algn="l" defTabSz="742918"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486" indent="-185730" algn="l" defTabSz="742918"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5946" indent="-185730" algn="l" defTabSz="742918"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406" indent="-185730" algn="l" defTabSz="742918"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en-US"/>
      </a:defPPr>
      <a:lvl1pPr marL="0" algn="l" defTabSz="742918" rtl="0" eaLnBrk="1" latinLnBrk="0" hangingPunct="1">
        <a:defRPr sz="1463" kern="1200">
          <a:solidFill>
            <a:schemeClr val="tx1"/>
          </a:solidFill>
          <a:latin typeface="+mn-lt"/>
          <a:ea typeface="+mn-ea"/>
          <a:cs typeface="+mn-cs"/>
        </a:defRPr>
      </a:lvl1pPr>
      <a:lvl2pPr marL="371459" algn="l" defTabSz="742918" rtl="0" eaLnBrk="1" latinLnBrk="0" hangingPunct="1">
        <a:defRPr sz="1463" kern="1200">
          <a:solidFill>
            <a:schemeClr val="tx1"/>
          </a:solidFill>
          <a:latin typeface="+mn-lt"/>
          <a:ea typeface="+mn-ea"/>
          <a:cs typeface="+mn-cs"/>
        </a:defRPr>
      </a:lvl2pPr>
      <a:lvl3pPr marL="742918" algn="l" defTabSz="742918" rtl="0" eaLnBrk="1" latinLnBrk="0" hangingPunct="1">
        <a:defRPr sz="1463" kern="1200">
          <a:solidFill>
            <a:schemeClr val="tx1"/>
          </a:solidFill>
          <a:latin typeface="+mn-lt"/>
          <a:ea typeface="+mn-ea"/>
          <a:cs typeface="+mn-cs"/>
        </a:defRPr>
      </a:lvl3pPr>
      <a:lvl4pPr marL="1114378" algn="l" defTabSz="742918" rtl="0" eaLnBrk="1" latinLnBrk="0" hangingPunct="1">
        <a:defRPr sz="1463" kern="1200">
          <a:solidFill>
            <a:schemeClr val="tx1"/>
          </a:solidFill>
          <a:latin typeface="+mn-lt"/>
          <a:ea typeface="+mn-ea"/>
          <a:cs typeface="+mn-cs"/>
        </a:defRPr>
      </a:lvl4pPr>
      <a:lvl5pPr marL="1485838" algn="l" defTabSz="742918" rtl="0" eaLnBrk="1" latinLnBrk="0" hangingPunct="1">
        <a:defRPr sz="1463" kern="1200">
          <a:solidFill>
            <a:schemeClr val="tx1"/>
          </a:solidFill>
          <a:latin typeface="+mn-lt"/>
          <a:ea typeface="+mn-ea"/>
          <a:cs typeface="+mn-cs"/>
        </a:defRPr>
      </a:lvl5pPr>
      <a:lvl6pPr marL="1857298" algn="l" defTabSz="742918" rtl="0" eaLnBrk="1" latinLnBrk="0" hangingPunct="1">
        <a:defRPr sz="1463" kern="1200">
          <a:solidFill>
            <a:schemeClr val="tx1"/>
          </a:solidFill>
          <a:latin typeface="+mn-lt"/>
          <a:ea typeface="+mn-ea"/>
          <a:cs typeface="+mn-cs"/>
        </a:defRPr>
      </a:lvl6pPr>
      <a:lvl7pPr marL="2228757" algn="l" defTabSz="742918" rtl="0" eaLnBrk="1" latinLnBrk="0" hangingPunct="1">
        <a:defRPr sz="1463" kern="1200">
          <a:solidFill>
            <a:schemeClr val="tx1"/>
          </a:solidFill>
          <a:latin typeface="+mn-lt"/>
          <a:ea typeface="+mn-ea"/>
          <a:cs typeface="+mn-cs"/>
        </a:defRPr>
      </a:lvl7pPr>
      <a:lvl8pPr marL="2600216" algn="l" defTabSz="742918" rtl="0" eaLnBrk="1" latinLnBrk="0" hangingPunct="1">
        <a:defRPr sz="1463" kern="1200">
          <a:solidFill>
            <a:schemeClr val="tx1"/>
          </a:solidFill>
          <a:latin typeface="+mn-lt"/>
          <a:ea typeface="+mn-ea"/>
          <a:cs typeface="+mn-cs"/>
        </a:defRPr>
      </a:lvl8pPr>
      <a:lvl9pPr marL="2971675" algn="l" defTabSz="742918"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hyperlink" Target="http://www.digitalmatter.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digitalmatter.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digitalmatter.com/" TargetMode="External"/><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F0D8000-7A6A-406B-BE70-789BC2A58608}"/>
              </a:ext>
            </a:extLst>
          </p:cNvPr>
          <p:cNvSpPr txBox="1"/>
          <p:nvPr/>
        </p:nvSpPr>
        <p:spPr>
          <a:xfrm>
            <a:off x="383009" y="4596752"/>
            <a:ext cx="2903570" cy="400110"/>
          </a:xfrm>
          <a:prstGeom prst="rect">
            <a:avLst/>
          </a:prstGeom>
          <a:noFill/>
        </p:spPr>
        <p:txBody>
          <a:bodyPr wrap="square" rtlCol="0">
            <a:spAutoFit/>
          </a:bodyPr>
          <a:lstStyle/>
          <a:p>
            <a:r>
              <a:rPr lang="en-AU" sz="2000" b="1" dirty="0">
                <a:solidFill>
                  <a:srgbClr val="0079C2"/>
                </a:solidFill>
                <a:latin typeface="Calibri" panose="020F0502020204030204" pitchFamily="34" charset="0"/>
                <a:cs typeface="Calibri" panose="020F0502020204030204" pitchFamily="34" charset="0"/>
              </a:rPr>
              <a:t>APPLICATIONS</a:t>
            </a:r>
          </a:p>
        </p:txBody>
      </p:sp>
      <p:pic>
        <p:nvPicPr>
          <p:cNvPr id="21" name="Picture 20">
            <a:extLst>
              <a:ext uri="{FF2B5EF4-FFF2-40B4-BE49-F238E27FC236}">
                <a16:creationId xmlns:a16="http://schemas.microsoft.com/office/drawing/2014/main" id="{241C5CE9-7563-4285-A7D8-3F124739AB27}"/>
              </a:ext>
            </a:extLst>
          </p:cNvPr>
          <p:cNvPicPr>
            <a:picLocks noChangeAspect="1"/>
          </p:cNvPicPr>
          <p:nvPr/>
        </p:nvPicPr>
        <p:blipFill rotWithShape="1">
          <a:blip r:embed="rId2">
            <a:extLst>
              <a:ext uri="{28A0092B-C50C-407E-A947-70E740481C1C}">
                <a14:useLocalDpi xmlns:a14="http://schemas.microsoft.com/office/drawing/2010/main" val="0"/>
              </a:ext>
            </a:extLst>
          </a:blip>
          <a:srcRect l="17269" t="9363" r="14210" b="5807"/>
          <a:stretch/>
        </p:blipFill>
        <p:spPr>
          <a:xfrm>
            <a:off x="986266" y="1331951"/>
            <a:ext cx="3702932" cy="3056179"/>
          </a:xfrm>
          <a:prstGeom prst="rect">
            <a:avLst/>
          </a:prstGeom>
        </p:spPr>
      </p:pic>
      <p:sp>
        <p:nvSpPr>
          <p:cNvPr id="25" name="TextBox 24">
            <a:extLst>
              <a:ext uri="{FF2B5EF4-FFF2-40B4-BE49-F238E27FC236}">
                <a16:creationId xmlns:a16="http://schemas.microsoft.com/office/drawing/2014/main" id="{A3AFC5CC-FB14-4BC0-A2C0-83865312ECF3}"/>
              </a:ext>
            </a:extLst>
          </p:cNvPr>
          <p:cNvSpPr txBox="1"/>
          <p:nvPr/>
        </p:nvSpPr>
        <p:spPr>
          <a:xfrm>
            <a:off x="126573" y="5722318"/>
            <a:ext cx="958061" cy="600164"/>
          </a:xfrm>
          <a:prstGeom prst="rect">
            <a:avLst/>
          </a:prstGeom>
          <a:noFill/>
        </p:spPr>
        <p:txBody>
          <a:bodyPr wrap="square" rtlCol="0">
            <a:spAutoFit/>
          </a:bodyPr>
          <a:lstStyle/>
          <a:p>
            <a:pPr algn="ctr"/>
            <a:r>
              <a:rPr lang="en-AU" sz="1100">
                <a:latin typeface="Leelawadee UI Semilight" panose="020B0402040204020203" pitchFamily="34" charset="-34"/>
                <a:cs typeface="Leelawadee UI Semilight" panose="020B0402040204020203" pitchFamily="34" charset="-34"/>
              </a:rPr>
              <a:t>Vehicle and fleet tracking</a:t>
            </a:r>
          </a:p>
        </p:txBody>
      </p:sp>
      <p:sp>
        <p:nvSpPr>
          <p:cNvPr id="26" name="TextBox 25">
            <a:extLst>
              <a:ext uri="{FF2B5EF4-FFF2-40B4-BE49-F238E27FC236}">
                <a16:creationId xmlns:a16="http://schemas.microsoft.com/office/drawing/2014/main" id="{F48556A7-0E4D-41C4-BC42-F4539ECD2F1E}"/>
              </a:ext>
            </a:extLst>
          </p:cNvPr>
          <p:cNvSpPr txBox="1"/>
          <p:nvPr/>
        </p:nvSpPr>
        <p:spPr>
          <a:xfrm>
            <a:off x="1058006" y="5722318"/>
            <a:ext cx="1030234" cy="600164"/>
          </a:xfrm>
          <a:prstGeom prst="rect">
            <a:avLst/>
          </a:prstGeom>
          <a:noFill/>
        </p:spPr>
        <p:txBody>
          <a:bodyPr wrap="square" rtlCol="0">
            <a:spAutoFit/>
          </a:bodyPr>
          <a:lstStyle/>
          <a:p>
            <a:pPr algn="ctr"/>
            <a:r>
              <a:rPr lang="en-AU" sz="1100" dirty="0">
                <a:latin typeface="Leelawadee UI Semilight" panose="020B0402040204020203" pitchFamily="34" charset="-34"/>
                <a:cs typeface="Leelawadee UI Semilight" panose="020B0402040204020203" pitchFamily="34" charset="-34"/>
              </a:rPr>
              <a:t>Non-powered asset tracking	</a:t>
            </a:r>
          </a:p>
        </p:txBody>
      </p:sp>
      <p:sp>
        <p:nvSpPr>
          <p:cNvPr id="27" name="TextBox 26">
            <a:extLst>
              <a:ext uri="{FF2B5EF4-FFF2-40B4-BE49-F238E27FC236}">
                <a16:creationId xmlns:a16="http://schemas.microsoft.com/office/drawing/2014/main" id="{C79F4F25-6905-4411-9F46-2552299E6595}"/>
              </a:ext>
            </a:extLst>
          </p:cNvPr>
          <p:cNvSpPr txBox="1"/>
          <p:nvPr/>
        </p:nvSpPr>
        <p:spPr>
          <a:xfrm>
            <a:off x="2061613" y="5725172"/>
            <a:ext cx="921043" cy="600164"/>
          </a:xfrm>
          <a:prstGeom prst="rect">
            <a:avLst/>
          </a:prstGeom>
          <a:noFill/>
        </p:spPr>
        <p:txBody>
          <a:bodyPr wrap="square" rtlCol="0">
            <a:spAutoFit/>
          </a:bodyPr>
          <a:lstStyle/>
          <a:p>
            <a:pPr algn="ctr"/>
            <a:r>
              <a:rPr lang="en-AU" sz="1100" dirty="0">
                <a:latin typeface="Leelawadee UI Semilight" panose="020B0402040204020203" pitchFamily="34" charset="-34"/>
                <a:cs typeface="Leelawadee UI Semilight" panose="020B0402040204020203" pitchFamily="34" charset="-34"/>
              </a:rPr>
              <a:t>Equipment locate and recovery</a:t>
            </a:r>
          </a:p>
        </p:txBody>
      </p:sp>
      <p:sp>
        <p:nvSpPr>
          <p:cNvPr id="29" name="TextBox 28">
            <a:extLst>
              <a:ext uri="{FF2B5EF4-FFF2-40B4-BE49-F238E27FC236}">
                <a16:creationId xmlns:a16="http://schemas.microsoft.com/office/drawing/2014/main" id="{B6496C98-0416-434F-9CA9-15C4BFC4733C}"/>
              </a:ext>
            </a:extLst>
          </p:cNvPr>
          <p:cNvSpPr txBox="1"/>
          <p:nvPr/>
        </p:nvSpPr>
        <p:spPr>
          <a:xfrm>
            <a:off x="3010624" y="5733734"/>
            <a:ext cx="921043" cy="600164"/>
          </a:xfrm>
          <a:prstGeom prst="rect">
            <a:avLst/>
          </a:prstGeom>
          <a:noFill/>
        </p:spPr>
        <p:txBody>
          <a:bodyPr wrap="square" rtlCol="0">
            <a:spAutoFit/>
          </a:bodyPr>
          <a:lstStyle/>
          <a:p>
            <a:pPr algn="ctr"/>
            <a:r>
              <a:rPr lang="en-AU" sz="1100">
                <a:latin typeface="Leelawadee UI Semilight" panose="020B0402040204020203" pitchFamily="34" charset="-34"/>
                <a:cs typeface="Leelawadee UI Semilight" panose="020B0402040204020203" pitchFamily="34" charset="-34"/>
              </a:rPr>
              <a:t>Trailers and mobile assets</a:t>
            </a:r>
          </a:p>
        </p:txBody>
      </p:sp>
      <p:sp>
        <p:nvSpPr>
          <p:cNvPr id="30" name="TextBox 29">
            <a:extLst>
              <a:ext uri="{FF2B5EF4-FFF2-40B4-BE49-F238E27FC236}">
                <a16:creationId xmlns:a16="http://schemas.microsoft.com/office/drawing/2014/main" id="{6E5E5767-4C9D-4670-9A06-B861DC4496BE}"/>
              </a:ext>
            </a:extLst>
          </p:cNvPr>
          <p:cNvSpPr txBox="1"/>
          <p:nvPr/>
        </p:nvSpPr>
        <p:spPr>
          <a:xfrm>
            <a:off x="3959635" y="5728026"/>
            <a:ext cx="921043" cy="600164"/>
          </a:xfrm>
          <a:prstGeom prst="rect">
            <a:avLst/>
          </a:prstGeom>
          <a:noFill/>
        </p:spPr>
        <p:txBody>
          <a:bodyPr wrap="square" rtlCol="0">
            <a:spAutoFit/>
          </a:bodyPr>
          <a:lstStyle/>
          <a:p>
            <a:pPr algn="ctr"/>
            <a:r>
              <a:rPr lang="en-AU" sz="1100">
                <a:latin typeface="Leelawadee UI Semilight" panose="020B0402040204020203" pitchFamily="34" charset="-34"/>
                <a:cs typeface="Leelawadee UI Semilight" panose="020B0402040204020203" pitchFamily="34" charset="-34"/>
              </a:rPr>
              <a:t>Shipping containers and freight</a:t>
            </a:r>
          </a:p>
        </p:txBody>
      </p:sp>
      <p:sp>
        <p:nvSpPr>
          <p:cNvPr id="31" name="TextBox 30">
            <a:extLst>
              <a:ext uri="{FF2B5EF4-FFF2-40B4-BE49-F238E27FC236}">
                <a16:creationId xmlns:a16="http://schemas.microsoft.com/office/drawing/2014/main" id="{7F288D90-F18A-4CA4-955B-655CE539B2CC}"/>
              </a:ext>
            </a:extLst>
          </p:cNvPr>
          <p:cNvSpPr txBox="1"/>
          <p:nvPr/>
        </p:nvSpPr>
        <p:spPr>
          <a:xfrm>
            <a:off x="4908645" y="5730880"/>
            <a:ext cx="921043" cy="600164"/>
          </a:xfrm>
          <a:prstGeom prst="rect">
            <a:avLst/>
          </a:prstGeom>
          <a:noFill/>
        </p:spPr>
        <p:txBody>
          <a:bodyPr wrap="square" rtlCol="0">
            <a:spAutoFit/>
          </a:bodyPr>
          <a:lstStyle/>
          <a:p>
            <a:pPr algn="ctr"/>
            <a:r>
              <a:rPr lang="en-AU" sz="1100">
                <a:latin typeface="Leelawadee UI Semilight" panose="020B0402040204020203" pitchFamily="34" charset="-34"/>
                <a:cs typeface="Leelawadee UI Semilight" panose="020B0402040204020203" pitchFamily="34" charset="-34"/>
              </a:rPr>
              <a:t>Anchoring and security of assets</a:t>
            </a:r>
          </a:p>
        </p:txBody>
      </p:sp>
      <p:pic>
        <p:nvPicPr>
          <p:cNvPr id="32" name="Picture 31">
            <a:extLst>
              <a:ext uri="{FF2B5EF4-FFF2-40B4-BE49-F238E27FC236}">
                <a16:creationId xmlns:a16="http://schemas.microsoft.com/office/drawing/2014/main" id="{AE2BD34C-CF65-4DD2-B5E5-A1C7AD20A0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000" y="4982593"/>
            <a:ext cx="753993" cy="753993"/>
          </a:xfrm>
          <a:prstGeom prst="rect">
            <a:avLst/>
          </a:prstGeom>
        </p:spPr>
      </p:pic>
      <p:pic>
        <p:nvPicPr>
          <p:cNvPr id="33" name="Picture 32">
            <a:extLst>
              <a:ext uri="{FF2B5EF4-FFF2-40B4-BE49-F238E27FC236}">
                <a16:creationId xmlns:a16="http://schemas.microsoft.com/office/drawing/2014/main" id="{2D043701-3179-4FFA-BA26-21A033E100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92146" y="5036310"/>
            <a:ext cx="614563" cy="614563"/>
          </a:xfrm>
          <a:prstGeom prst="rect">
            <a:avLst/>
          </a:prstGeom>
        </p:spPr>
      </p:pic>
      <p:pic>
        <p:nvPicPr>
          <p:cNvPr id="34" name="Picture 33">
            <a:extLst>
              <a:ext uri="{FF2B5EF4-FFF2-40B4-BE49-F238E27FC236}">
                <a16:creationId xmlns:a16="http://schemas.microsoft.com/office/drawing/2014/main" id="{8ECAC0CF-51AA-4E3A-A18F-6D08A376867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84228" y="5036310"/>
            <a:ext cx="614563" cy="614563"/>
          </a:xfrm>
          <a:prstGeom prst="rect">
            <a:avLst/>
          </a:prstGeom>
        </p:spPr>
      </p:pic>
      <p:pic>
        <p:nvPicPr>
          <p:cNvPr id="35" name="Picture 34">
            <a:extLst>
              <a:ext uri="{FF2B5EF4-FFF2-40B4-BE49-F238E27FC236}">
                <a16:creationId xmlns:a16="http://schemas.microsoft.com/office/drawing/2014/main" id="{92EBE64F-2E84-43BF-8264-E2F354278D5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68513" y="5036310"/>
            <a:ext cx="614563" cy="614563"/>
          </a:xfrm>
          <a:prstGeom prst="rect">
            <a:avLst/>
          </a:prstGeom>
        </p:spPr>
      </p:pic>
      <p:pic>
        <p:nvPicPr>
          <p:cNvPr id="36" name="Picture 35">
            <a:extLst>
              <a:ext uri="{FF2B5EF4-FFF2-40B4-BE49-F238E27FC236}">
                <a16:creationId xmlns:a16="http://schemas.microsoft.com/office/drawing/2014/main" id="{CC5C5D91-28FD-40A5-AC0B-9752EC343F5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123578" y="5029920"/>
            <a:ext cx="743782" cy="618850"/>
          </a:xfrm>
          <a:prstGeom prst="rect">
            <a:avLst/>
          </a:prstGeom>
        </p:spPr>
      </p:pic>
      <p:pic>
        <p:nvPicPr>
          <p:cNvPr id="37" name="Picture 36">
            <a:extLst>
              <a:ext uri="{FF2B5EF4-FFF2-40B4-BE49-F238E27FC236}">
                <a16:creationId xmlns:a16="http://schemas.microsoft.com/office/drawing/2014/main" id="{F7170B19-05D9-43A5-8E69-2BFAD8E10AE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07862" y="5032361"/>
            <a:ext cx="614563" cy="614563"/>
          </a:xfrm>
          <a:prstGeom prst="rect">
            <a:avLst/>
          </a:prstGeom>
        </p:spPr>
      </p:pic>
      <p:sp>
        <p:nvSpPr>
          <p:cNvPr id="39" name="TextBox 38">
            <a:extLst>
              <a:ext uri="{FF2B5EF4-FFF2-40B4-BE49-F238E27FC236}">
                <a16:creationId xmlns:a16="http://schemas.microsoft.com/office/drawing/2014/main" id="{89793AB7-499A-4022-AC79-8379305EB656}"/>
              </a:ext>
            </a:extLst>
          </p:cNvPr>
          <p:cNvSpPr txBox="1"/>
          <p:nvPr/>
        </p:nvSpPr>
        <p:spPr>
          <a:xfrm>
            <a:off x="77852" y="6525341"/>
            <a:ext cx="9750295" cy="307777"/>
          </a:xfrm>
          <a:prstGeom prst="rect">
            <a:avLst/>
          </a:prstGeom>
          <a:noFill/>
        </p:spPr>
        <p:txBody>
          <a:bodyPr wrap="square" rtlCol="0" anchor="t">
            <a:spAutoFit/>
          </a:bodyPr>
          <a:lstStyle/>
          <a:p>
            <a:pPr algn="ctr"/>
            <a:r>
              <a:rPr lang="en-AU" sz="1400" dirty="0">
                <a:hlinkClick r:id="rId9"/>
              </a:rPr>
              <a:t>www.digitalmatter.com</a:t>
            </a:r>
            <a:r>
              <a:rPr lang="en-AU" sz="1138" dirty="0"/>
              <a:t> </a:t>
            </a:r>
          </a:p>
        </p:txBody>
      </p:sp>
      <p:sp>
        <p:nvSpPr>
          <p:cNvPr id="2" name="Title 1">
            <a:extLst>
              <a:ext uri="{FF2B5EF4-FFF2-40B4-BE49-F238E27FC236}">
                <a16:creationId xmlns:a16="http://schemas.microsoft.com/office/drawing/2014/main" id="{9DCFE708-A0BA-4D9D-BF2B-456F939A9208}"/>
              </a:ext>
            </a:extLst>
          </p:cNvPr>
          <p:cNvSpPr>
            <a:spLocks noGrp="1"/>
          </p:cNvSpPr>
          <p:nvPr>
            <p:ph type="title"/>
          </p:nvPr>
        </p:nvSpPr>
        <p:spPr/>
        <p:txBody>
          <a:bodyPr/>
          <a:lstStyle/>
          <a:p>
            <a:r>
              <a:rPr lang="en-AU" dirty="0"/>
              <a:t>Oyster 2G/3G Cellular</a:t>
            </a:r>
            <a:br>
              <a:rPr lang="en-AU" dirty="0"/>
            </a:br>
            <a:endParaRPr lang="en-AU" dirty="0"/>
          </a:p>
        </p:txBody>
      </p:sp>
      <p:sp>
        <p:nvSpPr>
          <p:cNvPr id="3" name="Text Placeholder 2">
            <a:extLst>
              <a:ext uri="{FF2B5EF4-FFF2-40B4-BE49-F238E27FC236}">
                <a16:creationId xmlns:a16="http://schemas.microsoft.com/office/drawing/2014/main" id="{ACAC7C20-47CF-45DB-80EE-FF03EB20D1F1}"/>
              </a:ext>
            </a:extLst>
          </p:cNvPr>
          <p:cNvSpPr>
            <a:spLocks noGrp="1"/>
          </p:cNvSpPr>
          <p:nvPr>
            <p:ph type="body" sz="quarter" idx="10"/>
          </p:nvPr>
        </p:nvSpPr>
        <p:spPr/>
        <p:txBody>
          <a:bodyPr/>
          <a:lstStyle/>
          <a:p>
            <a:pPr marL="0" indent="0">
              <a:buNone/>
            </a:pPr>
            <a:r>
              <a:rPr lang="en-AU" sz="1400" dirty="0"/>
              <a:t>The Oyster is a rugged, waterproof, cellular GPS tracking device designed for tracking non-powered, exposed assets where super-long battery life is essential.</a:t>
            </a:r>
          </a:p>
          <a:p>
            <a:endParaRPr lang="en-AU" sz="1400" dirty="0"/>
          </a:p>
          <a:p>
            <a:pPr marL="0" indent="0">
              <a:buNone/>
            </a:pPr>
            <a:r>
              <a:rPr lang="en-AU" sz="1400" dirty="0"/>
              <a:t>FEATURES</a:t>
            </a:r>
          </a:p>
          <a:p>
            <a:pPr>
              <a:lnSpc>
                <a:spcPct val="110000"/>
              </a:lnSpc>
              <a:spcBef>
                <a:spcPts val="0"/>
              </a:spcBef>
            </a:pPr>
            <a:r>
              <a:rPr lang="en-AU" sz="1400" dirty="0"/>
              <a:t>Up to 4 years once daily location</a:t>
            </a:r>
          </a:p>
          <a:p>
            <a:pPr>
              <a:lnSpc>
                <a:spcPct val="110000"/>
              </a:lnSpc>
              <a:spcBef>
                <a:spcPts val="0"/>
              </a:spcBef>
            </a:pPr>
            <a:r>
              <a:rPr lang="en-AU" sz="1400" dirty="0"/>
              <a:t>Up to 1 year detailed tracking</a:t>
            </a:r>
          </a:p>
          <a:p>
            <a:pPr>
              <a:lnSpc>
                <a:spcPct val="110000"/>
              </a:lnSpc>
              <a:spcBef>
                <a:spcPts val="0"/>
              </a:spcBef>
            </a:pPr>
            <a:r>
              <a:rPr lang="en-AU" sz="1400" dirty="0"/>
              <a:t>IP67 water and dust proof</a:t>
            </a:r>
          </a:p>
          <a:p>
            <a:pPr>
              <a:lnSpc>
                <a:spcPct val="110000"/>
              </a:lnSpc>
              <a:spcBef>
                <a:spcPts val="0"/>
              </a:spcBef>
            </a:pPr>
            <a:r>
              <a:rPr lang="en-AU" sz="1400" dirty="0"/>
              <a:t>Rugged, robust and low profile</a:t>
            </a:r>
          </a:p>
          <a:p>
            <a:pPr>
              <a:lnSpc>
                <a:spcPct val="110000"/>
              </a:lnSpc>
              <a:spcBef>
                <a:spcPts val="0"/>
              </a:spcBef>
            </a:pPr>
            <a:r>
              <a:rPr lang="en-AU" sz="1400" dirty="0"/>
              <a:t>Off-the-shelf, replaceable Lithium AA batteries</a:t>
            </a:r>
          </a:p>
          <a:p>
            <a:pPr>
              <a:lnSpc>
                <a:spcPct val="110000"/>
              </a:lnSpc>
              <a:spcBef>
                <a:spcPts val="0"/>
              </a:spcBef>
            </a:pPr>
            <a:r>
              <a:rPr lang="en-AU" sz="1400" dirty="0"/>
              <a:t>No install required, simply “place ‘n trace” </a:t>
            </a:r>
          </a:p>
          <a:p>
            <a:pPr>
              <a:lnSpc>
                <a:spcPct val="110000"/>
              </a:lnSpc>
              <a:spcBef>
                <a:spcPts val="0"/>
              </a:spcBef>
            </a:pPr>
            <a:r>
              <a:rPr lang="en-AU" sz="1400" dirty="0"/>
              <a:t>Switch from “locate” to “track” over-the-air</a:t>
            </a:r>
          </a:p>
          <a:p>
            <a:pPr>
              <a:lnSpc>
                <a:spcPct val="110000"/>
              </a:lnSpc>
              <a:spcBef>
                <a:spcPts val="0"/>
              </a:spcBef>
            </a:pPr>
            <a:r>
              <a:rPr lang="en-AU" sz="1400" dirty="0"/>
              <a:t>Battery status and low battery alert</a:t>
            </a:r>
          </a:p>
          <a:p>
            <a:pPr>
              <a:lnSpc>
                <a:spcPct val="110000"/>
              </a:lnSpc>
              <a:spcBef>
                <a:spcPts val="0"/>
              </a:spcBef>
            </a:pPr>
            <a:r>
              <a:rPr lang="en-AU" sz="1400" dirty="0"/>
              <a:t>Unauthorised movement alert</a:t>
            </a:r>
          </a:p>
          <a:p>
            <a:pPr>
              <a:lnSpc>
                <a:spcPct val="110000"/>
              </a:lnSpc>
              <a:spcBef>
                <a:spcPts val="0"/>
              </a:spcBef>
            </a:pPr>
            <a:r>
              <a:rPr lang="en-AU" sz="1400" dirty="0"/>
              <a:t>Integrated accelerometer</a:t>
            </a:r>
            <a:endParaRPr lang="en-AU" sz="1400" dirty="0">
              <a:latin typeface="Leelawadee UI Semilight"/>
              <a:cs typeface="Leelawadee UI Semilight"/>
            </a:endParaRPr>
          </a:p>
          <a:p>
            <a:pPr marL="0" indent="0">
              <a:buNone/>
            </a:pPr>
            <a:endParaRPr lang="en-AU" sz="1400" dirty="0"/>
          </a:p>
        </p:txBody>
      </p:sp>
      <p:sp>
        <p:nvSpPr>
          <p:cNvPr id="7" name="Text Placeholder 6">
            <a:extLst>
              <a:ext uri="{FF2B5EF4-FFF2-40B4-BE49-F238E27FC236}">
                <a16:creationId xmlns:a16="http://schemas.microsoft.com/office/drawing/2014/main" id="{C4C9EE14-63C6-4F56-BCA7-B6ED35FBA3C4}"/>
              </a:ext>
            </a:extLst>
          </p:cNvPr>
          <p:cNvSpPr>
            <a:spLocks noGrp="1"/>
          </p:cNvSpPr>
          <p:nvPr>
            <p:ph type="body" sz="quarter" idx="11"/>
          </p:nvPr>
        </p:nvSpPr>
        <p:spPr>
          <a:xfrm>
            <a:off x="273050" y="795503"/>
            <a:ext cx="5814718" cy="492124"/>
          </a:xfrm>
        </p:spPr>
        <p:txBody>
          <a:bodyPr/>
          <a:lstStyle/>
          <a:p>
            <a:r>
              <a:rPr lang="en-AU" sz="1800" b="1" dirty="0">
                <a:latin typeface="Leelawadee UI Semilight" panose="020B0402040204020203" pitchFamily="34" charset="-34"/>
                <a:cs typeface="Leelawadee UI Semilight" panose="020B0402040204020203" pitchFamily="34" charset="-34"/>
              </a:rPr>
              <a:t>Battery-Powered, IP67 Rated, Compact GPS Asset Tracker</a:t>
            </a:r>
          </a:p>
          <a:p>
            <a:endParaRPr lang="en-AU" sz="1800" dirty="0"/>
          </a:p>
        </p:txBody>
      </p:sp>
      <p:sp>
        <p:nvSpPr>
          <p:cNvPr id="20" name="TextBox 19">
            <a:extLst>
              <a:ext uri="{FF2B5EF4-FFF2-40B4-BE49-F238E27FC236}">
                <a16:creationId xmlns:a16="http://schemas.microsoft.com/office/drawing/2014/main" id="{4669E61D-4522-4B87-AC22-F02DD1B33364}"/>
              </a:ext>
            </a:extLst>
          </p:cNvPr>
          <p:cNvSpPr txBox="1"/>
          <p:nvPr/>
        </p:nvSpPr>
        <p:spPr>
          <a:xfrm>
            <a:off x="6210987" y="6479540"/>
            <a:ext cx="3571797" cy="276999"/>
          </a:xfrm>
          <a:prstGeom prst="rect">
            <a:avLst/>
          </a:prstGeom>
          <a:noFill/>
        </p:spPr>
        <p:txBody>
          <a:bodyPr wrap="square" rtlCol="0">
            <a:spAutoFit/>
          </a:bodyPr>
          <a:lstStyle/>
          <a:p>
            <a:pPr algn="r"/>
            <a:r>
              <a:rPr lang="en-AU" sz="1200"/>
              <a:t>Rev 2.1 – 27</a:t>
            </a:r>
            <a:r>
              <a:rPr lang="en-AU" sz="1200" baseline="30000"/>
              <a:t>th</a:t>
            </a:r>
            <a:r>
              <a:rPr lang="en-AU" sz="1200"/>
              <a:t> </a:t>
            </a:r>
            <a:r>
              <a:rPr lang="en-AU" sz="1200" dirty="0"/>
              <a:t>Sept 2018</a:t>
            </a:r>
          </a:p>
        </p:txBody>
      </p:sp>
    </p:spTree>
    <p:extLst>
      <p:ext uri="{BB962C8B-B14F-4D97-AF65-F5344CB8AC3E}">
        <p14:creationId xmlns:p14="http://schemas.microsoft.com/office/powerpoint/2010/main" val="783619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Placeholder 10">
            <a:extLst>
              <a:ext uri="{FF2B5EF4-FFF2-40B4-BE49-F238E27FC236}">
                <a16:creationId xmlns:a16="http://schemas.microsoft.com/office/drawing/2014/main" id="{EC5300B3-5BC8-45EA-AAB7-0A4BC2FB82AF}"/>
              </a:ext>
            </a:extLst>
          </p:cNvPr>
          <p:cNvGraphicFramePr>
            <a:graphicFrameLocks noGrp="1"/>
          </p:cNvGraphicFramePr>
          <p:nvPr>
            <p:ph type="tbl" sz="quarter" idx="10"/>
            <p:extLst>
              <p:ext uri="{D42A27DB-BD31-4B8C-83A1-F6EECF244321}">
                <p14:modId xmlns:p14="http://schemas.microsoft.com/office/powerpoint/2010/main" val="2428647119"/>
              </p:ext>
            </p:extLst>
          </p:nvPr>
        </p:nvGraphicFramePr>
        <p:xfrm>
          <a:off x="165098" y="299403"/>
          <a:ext cx="4726942" cy="6408420"/>
        </p:xfrm>
        <a:graphic>
          <a:graphicData uri="http://schemas.openxmlformats.org/drawingml/2006/table">
            <a:tbl>
              <a:tblPr firstRow="1" bandRow="1">
                <a:tableStyleId>{69012ECD-51FC-41F1-AA8D-1B2483CD663E}</a:tableStyleId>
              </a:tblPr>
              <a:tblGrid>
                <a:gridCol w="1188214">
                  <a:extLst>
                    <a:ext uri="{9D8B030D-6E8A-4147-A177-3AD203B41FA5}">
                      <a16:colId xmlns:a16="http://schemas.microsoft.com/office/drawing/2014/main" val="1437381461"/>
                    </a:ext>
                  </a:extLst>
                </a:gridCol>
                <a:gridCol w="3538728">
                  <a:extLst>
                    <a:ext uri="{9D8B030D-6E8A-4147-A177-3AD203B41FA5}">
                      <a16:colId xmlns:a16="http://schemas.microsoft.com/office/drawing/2014/main" val="2310287911"/>
                    </a:ext>
                  </a:extLst>
                </a:gridCol>
              </a:tblGrid>
              <a:tr h="174239">
                <a:tc gridSpan="2">
                  <a:txBody>
                    <a:bodyPr/>
                    <a:lstStyle/>
                    <a:p>
                      <a:pPr algn="ctr"/>
                      <a:r>
                        <a:rPr lang="en-AU" sz="1400" dirty="0"/>
                        <a:t>MECHANICAL SPECIFICATIONS</a:t>
                      </a:r>
                    </a:p>
                  </a:txBody>
                  <a:tcPr marL="91441" marR="91441">
                    <a:solidFill>
                      <a:srgbClr val="4472C4"/>
                    </a:solidFill>
                  </a:tcPr>
                </a:tc>
                <a:tc hMerge="1">
                  <a:txBody>
                    <a:bodyPr/>
                    <a:lstStyle/>
                    <a:p>
                      <a:endParaRPr lang="en-AU"/>
                    </a:p>
                  </a:txBody>
                  <a:tcPr/>
                </a:tc>
                <a:extLst>
                  <a:ext uri="{0D108BD9-81ED-4DB2-BD59-A6C34878D82A}">
                    <a16:rowId xmlns:a16="http://schemas.microsoft.com/office/drawing/2014/main" val="3852827069"/>
                  </a:ext>
                </a:extLst>
              </a:tr>
              <a:tr h="531428">
                <a:tc>
                  <a:txBody>
                    <a:bodyPr/>
                    <a:lstStyle/>
                    <a:p>
                      <a:r>
                        <a:rPr lang="en-AU" sz="1100" b="1" dirty="0">
                          <a:latin typeface="+mn-lt"/>
                        </a:rPr>
                        <a:t>Low-profile IP67 rugged housing</a:t>
                      </a:r>
                      <a:endParaRPr lang="en-AU" sz="1100" b="1" dirty="0">
                        <a:latin typeface="+mn-lt"/>
                        <a:cs typeface="Leelawadee UI Semilight" panose="020B0402040204020203" pitchFamily="34" charset="-34"/>
                      </a:endParaRPr>
                    </a:p>
                  </a:txBody>
                  <a:tcPr marL="91441" marR="91441"/>
                </a:tc>
                <a:tc>
                  <a:txBody>
                    <a:bodyPr/>
                    <a:lstStyle/>
                    <a:p>
                      <a:r>
                        <a:rPr lang="en-AU" sz="1100" dirty="0">
                          <a:latin typeface="+mn-lt"/>
                        </a:rPr>
                        <a:t>The IP67 rated housing is made of sturdy ABS/Polycarbonate plastic to survive bumps and knocks and to survive many years in the sun and weather.</a:t>
                      </a:r>
                    </a:p>
                    <a:p>
                      <a:r>
                        <a:rPr lang="en-AU" sz="1100" dirty="0">
                          <a:latin typeface="+mn-lt"/>
                        </a:rPr>
                        <a:t>It’s low profile together with mounting tabs and ‘strap slots’ allow for easy mounting. </a:t>
                      </a:r>
                      <a:endParaRPr lang="en-AU" dirty="0"/>
                    </a:p>
                  </a:txBody>
                  <a:tcPr marL="91441" marR="91441"/>
                </a:tc>
                <a:extLst>
                  <a:ext uri="{0D108BD9-81ED-4DB2-BD59-A6C34878D82A}">
                    <a16:rowId xmlns:a16="http://schemas.microsoft.com/office/drawing/2014/main" val="2713752262"/>
                  </a:ext>
                </a:extLst>
              </a:tr>
              <a:tr h="148103">
                <a:tc>
                  <a:txBody>
                    <a:bodyPr/>
                    <a:lstStyle/>
                    <a:p>
                      <a:r>
                        <a:rPr lang="en-AU" sz="1100" b="1" dirty="0">
                          <a:latin typeface="+mn-lt"/>
                        </a:rPr>
                        <a:t>Dimensions</a:t>
                      </a:r>
                      <a:endParaRPr lang="en-AU" sz="1100" b="1" dirty="0">
                        <a:latin typeface="+mn-lt"/>
                        <a:cs typeface="Leelawadee UI Semilight" panose="020B0402040204020203" pitchFamily="34" charset="-34"/>
                      </a:endParaRPr>
                    </a:p>
                  </a:txBody>
                  <a:tcPr marL="91441" marR="91441"/>
                </a:tc>
                <a:tc>
                  <a:txBody>
                    <a:bodyPr/>
                    <a:lstStyle/>
                    <a:p>
                      <a:r>
                        <a:rPr lang="en-AU" sz="1100" dirty="0">
                          <a:latin typeface="+mn-lt"/>
                        </a:rPr>
                        <a:t>L 137 x W 72 x H 30mm</a:t>
                      </a:r>
                      <a:endParaRPr lang="en-AU" dirty="0"/>
                    </a:p>
                  </a:txBody>
                  <a:tcPr marL="91441" marR="91441"/>
                </a:tc>
                <a:extLst>
                  <a:ext uri="{0D108BD9-81ED-4DB2-BD59-A6C34878D82A}">
                    <a16:rowId xmlns:a16="http://schemas.microsoft.com/office/drawing/2014/main" val="2591583595"/>
                  </a:ext>
                </a:extLst>
              </a:tr>
              <a:tr h="402983">
                <a:tc>
                  <a:txBody>
                    <a:bodyPr/>
                    <a:lstStyle/>
                    <a:p>
                      <a:r>
                        <a:rPr lang="en-AU" sz="1100" b="1" dirty="0">
                          <a:latin typeface="+mn-lt"/>
                          <a:cs typeface="Leelawadee UI Semilight" panose="020B0402040204020203" pitchFamily="34" charset="-34"/>
                        </a:rPr>
                        <a:t>Operating Temperature</a:t>
                      </a:r>
                    </a:p>
                  </a:txBody>
                  <a:tcPr marL="91441" marR="91441"/>
                </a:tc>
                <a:tc>
                  <a:txBody>
                    <a:bodyPr/>
                    <a:lstStyle/>
                    <a:p>
                      <a:pPr>
                        <a:spcAft>
                          <a:spcPts val="300"/>
                        </a:spcAft>
                        <a:buNone/>
                      </a:pPr>
                      <a:r>
                        <a:rPr lang="en-AU" sz="1100" b="0" i="0" u="none" strike="noStrike" kern="1200" baseline="0" dirty="0">
                          <a:solidFill>
                            <a:srgbClr val="000000"/>
                          </a:solidFill>
                          <a:latin typeface="+mn-lt"/>
                          <a:ea typeface="+mn-ea"/>
                          <a:cs typeface="Leelawadee UI Semilight"/>
                        </a:rPr>
                        <a:t>-20°C to +60°C</a:t>
                      </a:r>
                      <a:r>
                        <a:rPr lang="en-AU" sz="1100" b="0" i="0" u="none" strike="noStrike" kern="1200" baseline="30000" dirty="0">
                          <a:solidFill>
                            <a:srgbClr val="000000"/>
                          </a:solidFill>
                          <a:latin typeface="+mn-lt"/>
                          <a:ea typeface="+mn-ea"/>
                          <a:cs typeface="Leelawadee UI Semilight"/>
                        </a:rPr>
                        <a:t>1</a:t>
                      </a:r>
                    </a:p>
                    <a:p>
                      <a:pPr marL="228600" indent="-228600">
                        <a:spcAft>
                          <a:spcPts val="300"/>
                        </a:spcAft>
                        <a:buAutoNum type="arabicParenR"/>
                      </a:pPr>
                      <a:r>
                        <a:rPr lang="en-AU" sz="800" b="0" i="0" u="none" strike="noStrike" kern="1200" baseline="0" dirty="0">
                          <a:solidFill>
                            <a:srgbClr val="000000"/>
                          </a:solidFill>
                          <a:latin typeface="+mn-lt"/>
                          <a:ea typeface="+mn-ea"/>
                          <a:cs typeface="Leelawadee UI Semilight"/>
                        </a:rPr>
                        <a:t>For operation in extreme temperatures, the Oyster must be fitted with Lithium batteries. Batteries are affected by temperature extremes and typical performance is dependent on temperature</a:t>
                      </a:r>
                      <a:endParaRPr lang="en-AU" dirty="0"/>
                    </a:p>
                  </a:txBody>
                  <a:tcPr marL="91441" marR="91441"/>
                </a:tc>
                <a:extLst>
                  <a:ext uri="{0D108BD9-81ED-4DB2-BD59-A6C34878D82A}">
                    <a16:rowId xmlns:a16="http://schemas.microsoft.com/office/drawing/2014/main" val="2549290847"/>
                  </a:ext>
                </a:extLst>
              </a:tr>
              <a:tr h="174239">
                <a:tc gridSpan="2">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dirty="0">
                          <a:ln>
                            <a:noFill/>
                          </a:ln>
                          <a:solidFill>
                            <a:prstClr val="white"/>
                          </a:solidFill>
                          <a:effectLst/>
                          <a:uLnTx/>
                          <a:uFillTx/>
                          <a:latin typeface="+mn-lt"/>
                          <a:ea typeface="+mn-ea"/>
                          <a:cs typeface="+mn-cs"/>
                        </a:rPr>
                        <a:t>POWER</a:t>
                      </a:r>
                    </a:p>
                  </a:txBody>
                  <a:tcPr marL="91441" marR="91441">
                    <a:solidFill>
                      <a:schemeClr val="accent1"/>
                    </a:solidFill>
                  </a:tcPr>
                </a:tc>
                <a:tc hMerge="1">
                  <a:txBody>
                    <a:bodyPr/>
                    <a:lstStyle/>
                    <a:p>
                      <a:endParaRPr lang="en-AU"/>
                    </a:p>
                  </a:txBody>
                  <a:tcPr/>
                </a:tc>
                <a:extLst>
                  <a:ext uri="{0D108BD9-81ED-4DB2-BD59-A6C34878D82A}">
                    <a16:rowId xmlns:a16="http://schemas.microsoft.com/office/drawing/2014/main" val="2668840087"/>
                  </a:ext>
                </a:extLst>
              </a:tr>
              <a:tr h="339765">
                <a:tc>
                  <a:txBody>
                    <a:bodyPr/>
                    <a:lstStyle/>
                    <a:p>
                      <a:endParaRPr lang="en-AU" sz="1100" b="1" dirty="0"/>
                    </a:p>
                    <a:p>
                      <a:r>
                        <a:rPr lang="en-AU" sz="1100" b="1" dirty="0"/>
                        <a:t>3 x AA Batteries</a:t>
                      </a:r>
                    </a:p>
                  </a:txBody>
                  <a:tcPr marL="91441" marR="91441">
                    <a:noFill/>
                  </a:tcPr>
                </a:tc>
                <a:tc>
                  <a:txBody>
                    <a:bodyPr/>
                    <a:lstStyle/>
                    <a:p>
                      <a:r>
                        <a:rPr lang="en-AU" sz="1100" dirty="0"/>
                        <a:t>The Oyster uses 3 x “AA” size 1.5V Lithium Batteries. These are readily available from retail outlets, for example Energizer Ultimate Lithium.</a:t>
                      </a:r>
                      <a:endParaRPr lang="en-AU" sz="1100" b="1" dirty="0"/>
                    </a:p>
                  </a:txBody>
                  <a:tcPr marL="91441" marR="91441">
                    <a:noFill/>
                  </a:tcPr>
                </a:tc>
                <a:extLst>
                  <a:ext uri="{0D108BD9-81ED-4DB2-BD59-A6C34878D82A}">
                    <a16:rowId xmlns:a16="http://schemas.microsoft.com/office/drawing/2014/main" val="1456851765"/>
                  </a:ext>
                </a:extLst>
              </a:tr>
              <a:tr h="243934">
                <a:tc>
                  <a:txBody>
                    <a:bodyPr/>
                    <a:lstStyle/>
                    <a:p>
                      <a:pPr marL="0" marR="0" lvl="0" indent="0" algn="l" defTabSz="742918" rtl="0" eaLnBrk="1" fontAlgn="auto" latinLnBrk="0" hangingPunct="1">
                        <a:lnSpc>
                          <a:spcPct val="100000"/>
                        </a:lnSpc>
                        <a:spcBef>
                          <a:spcPts val="0"/>
                        </a:spcBef>
                        <a:spcAft>
                          <a:spcPts val="0"/>
                        </a:spcAft>
                        <a:buClrTx/>
                        <a:buSzTx/>
                        <a:buFontTx/>
                        <a:buNone/>
                        <a:tabLst/>
                        <a:defRPr/>
                      </a:pPr>
                      <a:r>
                        <a:rPr lang="en-AU" sz="1100" b="1" dirty="0"/>
                        <a:t>Sleep Current</a:t>
                      </a:r>
                    </a:p>
                    <a:p>
                      <a:endParaRPr lang="en-AU" sz="1100" b="1" dirty="0"/>
                    </a:p>
                  </a:txBody>
                  <a:tcPr marL="91441" marR="91441">
                    <a:noFill/>
                  </a:tcPr>
                </a:tc>
                <a:tc>
                  <a:txBody>
                    <a:bodyPr/>
                    <a:lstStyle/>
                    <a:p>
                      <a:r>
                        <a:rPr lang="en-AU" sz="1100" dirty="0"/>
                        <a:t>10uA (micro amps)</a:t>
                      </a:r>
                      <a:endParaRPr lang="en-AU" dirty="0"/>
                    </a:p>
                  </a:txBody>
                  <a:tcPr marL="91441" marR="91441">
                    <a:noFill/>
                  </a:tcPr>
                </a:tc>
                <a:extLst>
                  <a:ext uri="{0D108BD9-81ED-4DB2-BD59-A6C34878D82A}">
                    <a16:rowId xmlns:a16="http://schemas.microsoft.com/office/drawing/2014/main" val="795793666"/>
                  </a:ext>
                </a:extLst>
              </a:tr>
              <a:tr h="243934">
                <a:tc>
                  <a:txBody>
                    <a:bodyPr/>
                    <a:lstStyle/>
                    <a:p>
                      <a:r>
                        <a:rPr lang="en-AU" sz="1100" b="1" dirty="0"/>
                        <a:t>Maximum Input Voltage</a:t>
                      </a:r>
                    </a:p>
                  </a:txBody>
                  <a:tcPr marL="91441" marR="91441">
                    <a:noFill/>
                  </a:tcPr>
                </a:tc>
                <a:tc>
                  <a:txBody>
                    <a:bodyPr/>
                    <a:lstStyle/>
                    <a:p>
                      <a:r>
                        <a:rPr lang="en-AU" sz="1100" kern="1200" dirty="0">
                          <a:solidFill>
                            <a:schemeClr val="tx1"/>
                          </a:solidFill>
                          <a:latin typeface="+mn-lt"/>
                          <a:ea typeface="+mn-ea"/>
                          <a:cs typeface="+mn-cs"/>
                        </a:rPr>
                        <a:t>6V Max, no reverse input protection</a:t>
                      </a:r>
                    </a:p>
                  </a:txBody>
                  <a:tcPr marL="91441" marR="91441">
                    <a:noFill/>
                  </a:tcPr>
                </a:tc>
                <a:extLst>
                  <a:ext uri="{0D108BD9-81ED-4DB2-BD59-A6C34878D82A}">
                    <a16:rowId xmlns:a16="http://schemas.microsoft.com/office/drawing/2014/main" val="1346065369"/>
                  </a:ext>
                </a:extLst>
              </a:tr>
              <a:tr h="174239">
                <a:tc gridSpan="2">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dirty="0">
                          <a:ln>
                            <a:noFill/>
                          </a:ln>
                          <a:solidFill>
                            <a:schemeClr val="bg1"/>
                          </a:solidFill>
                          <a:effectLst/>
                          <a:uLnTx/>
                          <a:uFillTx/>
                          <a:latin typeface="+mn-lt"/>
                          <a:ea typeface="+mn-ea"/>
                          <a:cs typeface="+mn-cs"/>
                        </a:rPr>
                        <a:t>OTHER</a:t>
                      </a:r>
                    </a:p>
                  </a:txBody>
                  <a:tcPr marL="91441" marR="91441">
                    <a:solidFill>
                      <a:srgbClr val="4472C4"/>
                    </a:solidFill>
                  </a:tcPr>
                </a:tc>
                <a:tc hMerge="1">
                  <a:txBody>
                    <a:bodyPr/>
                    <a:lstStyle/>
                    <a:p>
                      <a:endParaRPr lang="en-AU"/>
                    </a:p>
                  </a:txBody>
                  <a:tcPr/>
                </a:tc>
                <a:extLst>
                  <a:ext uri="{0D108BD9-81ED-4DB2-BD59-A6C34878D82A}">
                    <a16:rowId xmlns:a16="http://schemas.microsoft.com/office/drawing/2014/main" val="3618471148"/>
                  </a:ext>
                </a:extLst>
              </a:tr>
              <a:tr h="62725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0" lang="en-AU" sz="1100" b="1" i="0" u="none" strike="noStrike" kern="1200" cap="none" spc="0" normalizeH="0" baseline="0" noProof="0" dirty="0">
                          <a:ln>
                            <a:noFill/>
                          </a:ln>
                          <a:solidFill>
                            <a:sysClr val="windowText" lastClr="000000"/>
                          </a:solidFill>
                          <a:effectLst/>
                          <a:uLnTx/>
                          <a:uFillTx/>
                          <a:latin typeface="+mn-lt"/>
                          <a:ea typeface="+mn-ea"/>
                          <a:cs typeface="+mn-cs"/>
                        </a:rPr>
                        <a:t>Flash Memory</a:t>
                      </a:r>
                    </a:p>
                  </a:txBody>
                  <a:tcPr marL="91441" marR="91441">
                    <a:noFill/>
                  </a:tcPr>
                </a:tc>
                <a:tc>
                  <a:txBody>
                    <a:bodyPr/>
                    <a:lstStyle/>
                    <a:p>
                      <a:r>
                        <a:rPr lang="en-AU" sz="1100" dirty="0"/>
                        <a:t>Sufficient memory to store over 25,000 records. Normally data is sent to the server immediately but if the device is out of range there is space to ensure no data is lost. </a:t>
                      </a:r>
                    </a:p>
                    <a:p>
                      <a:r>
                        <a:rPr lang="en-AU" sz="1100" dirty="0"/>
                        <a:t>A future firmware version will allow for geo-fences to be loaded into the flash memory of the device and used for geo-fence alerting on the device. </a:t>
                      </a:r>
                      <a:endParaRPr lang="en-AU" dirty="0"/>
                    </a:p>
                  </a:txBody>
                  <a:tcPr marL="91441" marR="91441">
                    <a:noFill/>
                  </a:tcPr>
                </a:tc>
                <a:extLst>
                  <a:ext uri="{0D108BD9-81ED-4DB2-BD59-A6C34878D82A}">
                    <a16:rowId xmlns:a16="http://schemas.microsoft.com/office/drawing/2014/main" val="1620205495"/>
                  </a:ext>
                </a:extLst>
              </a:tr>
              <a:tr h="62725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0" lang="en-AU" sz="1100" b="1" i="0" u="none" strike="noStrike" kern="1200" cap="none" spc="0" normalizeH="0" baseline="0" noProof="0" dirty="0">
                          <a:ln>
                            <a:noFill/>
                          </a:ln>
                          <a:solidFill>
                            <a:sysClr val="windowText" lastClr="000000"/>
                          </a:solidFill>
                          <a:effectLst/>
                          <a:uLnTx/>
                          <a:uFillTx/>
                          <a:latin typeface="+mn-lt"/>
                          <a:ea typeface="+mn-ea"/>
                          <a:cs typeface="+mn-cs"/>
                        </a:rPr>
                        <a:t>3-axis accelerometer</a:t>
                      </a:r>
                    </a:p>
                  </a:txBody>
                  <a:tcPr marL="91441" marR="91441">
                    <a:noFill/>
                  </a:tcPr>
                </a:tc>
                <a:tc>
                  <a:txBody>
                    <a:bodyPr/>
                    <a:lstStyle/>
                    <a:p>
                      <a:r>
                        <a:rPr lang="en-AU" sz="1100" dirty="0"/>
                        <a:t>The 3-axis accelerometer allows the Oyster to ‘sleep’ in an ultra-low power state yet still wakeup when movement occurs.</a:t>
                      </a:r>
                    </a:p>
                    <a:p>
                      <a:r>
                        <a:rPr lang="en-AU" sz="1100" dirty="0"/>
                        <a:t>Future firmware versions will allow for harsh G-force detection (like assets being dropped or involved in accidents)</a:t>
                      </a:r>
                    </a:p>
                  </a:txBody>
                  <a:tcPr marL="91441" marR="91441">
                    <a:noFill/>
                  </a:tcPr>
                </a:tc>
                <a:extLst>
                  <a:ext uri="{0D108BD9-81ED-4DB2-BD59-A6C34878D82A}">
                    <a16:rowId xmlns:a16="http://schemas.microsoft.com/office/drawing/2014/main" val="889030306"/>
                  </a:ext>
                </a:extLst>
              </a:tr>
            </a:tbl>
          </a:graphicData>
        </a:graphic>
      </p:graphicFrame>
      <p:graphicFrame>
        <p:nvGraphicFramePr>
          <p:cNvPr id="4" name="Table Placeholder 10">
            <a:extLst>
              <a:ext uri="{FF2B5EF4-FFF2-40B4-BE49-F238E27FC236}">
                <a16:creationId xmlns:a16="http://schemas.microsoft.com/office/drawing/2014/main" id="{764A9B87-7EA4-4E6B-BB6A-EC14CAEF79F5}"/>
              </a:ext>
            </a:extLst>
          </p:cNvPr>
          <p:cNvGraphicFramePr>
            <a:graphicFrameLocks/>
          </p:cNvGraphicFramePr>
          <p:nvPr>
            <p:extLst>
              <p:ext uri="{D42A27DB-BD31-4B8C-83A1-F6EECF244321}">
                <p14:modId xmlns:p14="http://schemas.microsoft.com/office/powerpoint/2010/main" val="450942760"/>
              </p:ext>
            </p:extLst>
          </p:nvPr>
        </p:nvGraphicFramePr>
        <p:xfrm>
          <a:off x="5024443" y="299402"/>
          <a:ext cx="4716459" cy="5952558"/>
        </p:xfrm>
        <a:graphic>
          <a:graphicData uri="http://schemas.openxmlformats.org/drawingml/2006/table">
            <a:tbl>
              <a:tblPr firstRow="1" bandRow="1">
                <a:tableStyleId>{69012ECD-51FC-41F1-AA8D-1B2483CD663E}</a:tableStyleId>
              </a:tblPr>
              <a:tblGrid>
                <a:gridCol w="1193477">
                  <a:extLst>
                    <a:ext uri="{9D8B030D-6E8A-4147-A177-3AD203B41FA5}">
                      <a16:colId xmlns:a16="http://schemas.microsoft.com/office/drawing/2014/main" val="1437381461"/>
                    </a:ext>
                  </a:extLst>
                </a:gridCol>
                <a:gridCol w="3522982">
                  <a:extLst>
                    <a:ext uri="{9D8B030D-6E8A-4147-A177-3AD203B41FA5}">
                      <a16:colId xmlns:a16="http://schemas.microsoft.com/office/drawing/2014/main" val="478034702"/>
                    </a:ext>
                  </a:extLst>
                </a:gridCol>
              </a:tblGrid>
              <a:tr h="341286">
                <a:tc gridSpan="2">
                  <a:txBody>
                    <a:bodyPr/>
                    <a:lstStyle/>
                    <a:p>
                      <a:pPr algn="ctr"/>
                      <a:r>
                        <a:rPr lang="en-AU" sz="1400" dirty="0"/>
                        <a:t>CONNECTIVITY</a:t>
                      </a:r>
                    </a:p>
                  </a:txBody>
                  <a:tcPr marL="91441" marR="91441">
                    <a:solidFill>
                      <a:srgbClr val="4472C4"/>
                    </a:solidFill>
                  </a:tcPr>
                </a:tc>
                <a:tc hMerge="1">
                  <a:txBody>
                    <a:bodyPr/>
                    <a:lstStyle/>
                    <a:p>
                      <a:endParaRPr lang="en-AU"/>
                    </a:p>
                  </a:txBody>
                  <a:tcPr/>
                </a:tc>
                <a:extLst>
                  <a:ext uri="{0D108BD9-81ED-4DB2-BD59-A6C34878D82A}">
                    <a16:rowId xmlns:a16="http://schemas.microsoft.com/office/drawing/2014/main" val="3852827069"/>
                  </a:ext>
                </a:extLst>
              </a:tr>
              <a:tr h="290094">
                <a:tc>
                  <a:txBody>
                    <a:bodyPr/>
                    <a:lstStyle/>
                    <a:p>
                      <a:r>
                        <a:rPr lang="en-AU" sz="1100" b="1" dirty="0">
                          <a:latin typeface="+mn-lt"/>
                          <a:cs typeface="Leelawadee UI Semilight" panose="020B0402040204020203" pitchFamily="34" charset="-34"/>
                        </a:rPr>
                        <a:t>SIM Size</a:t>
                      </a:r>
                    </a:p>
                  </a:txBody>
                  <a:tcPr marL="91441" marR="91441">
                    <a:lnB w="12700" cap="flat" cmpd="sng" algn="ctr">
                      <a:solidFill>
                        <a:srgbClr val="B4C7E7"/>
                      </a:solidFill>
                      <a:prstDash val="solid"/>
                      <a:round/>
                      <a:headEnd type="none" w="med" len="med"/>
                      <a:tailEnd type="none" w="med" len="med"/>
                    </a:lnB>
                  </a:tcPr>
                </a:tc>
                <a:tc>
                  <a:txBody>
                    <a:bodyPr/>
                    <a:lstStyle/>
                    <a:p>
                      <a:r>
                        <a:rPr lang="en-AU" sz="1100" dirty="0"/>
                        <a:t>Micro (3FF) size cellular SIM card</a:t>
                      </a:r>
                      <a:endParaRPr lang="en-AU" sz="1100" b="1" dirty="0">
                        <a:latin typeface="+mn-lt"/>
                        <a:cs typeface="Leelawadee UI Semilight" panose="020B0402040204020203" pitchFamily="34" charset="-34"/>
                      </a:endParaRPr>
                    </a:p>
                  </a:txBody>
                  <a:tcPr marL="91441" marR="91441"/>
                </a:tc>
                <a:extLst>
                  <a:ext uri="{0D108BD9-81ED-4DB2-BD59-A6C34878D82A}">
                    <a16:rowId xmlns:a16="http://schemas.microsoft.com/office/drawing/2014/main" val="3747777004"/>
                  </a:ext>
                </a:extLst>
              </a:tr>
              <a:tr h="276226">
                <a:tc>
                  <a:txBody>
                    <a:bodyPr/>
                    <a:lstStyle/>
                    <a:p>
                      <a:r>
                        <a:rPr lang="en-AU" sz="1100" b="1" dirty="0">
                          <a:latin typeface="+mn-lt"/>
                          <a:cs typeface="Leelawadee UI Semilight" panose="020B0402040204020203" pitchFamily="34" charset="-34"/>
                        </a:rPr>
                        <a:t>2G, 3G or </a:t>
                      </a:r>
                      <a:r>
                        <a:rPr lang="en-AU" sz="1100" b="1" kern="1200" dirty="0">
                          <a:solidFill>
                            <a:schemeClr val="tx1"/>
                          </a:solidFill>
                          <a:latin typeface="+mn-lt"/>
                          <a:ea typeface="+mn-ea"/>
                          <a:cs typeface="Leelawadee UI Semilight" panose="020B0402040204020203" pitchFamily="34" charset="-34"/>
                        </a:rPr>
                        <a:t>4G</a:t>
                      </a:r>
                    </a:p>
                  </a:txBody>
                  <a:tcPr marL="91441" marR="91441">
                    <a:lnT w="12700" cap="flat" cmpd="sng" algn="ctr">
                      <a:solidFill>
                        <a:srgbClr val="B4C7E7"/>
                      </a:solidFill>
                      <a:prstDash val="solid"/>
                      <a:round/>
                      <a:headEnd type="none" w="med" len="med"/>
                      <a:tailEnd type="none" w="med" len="med"/>
                    </a:lnT>
                    <a:lnB w="12700" cap="flat" cmpd="sng" algn="ctr">
                      <a:solidFill>
                        <a:srgbClr val="B4C7E7"/>
                      </a:solidFill>
                      <a:prstDash val="solid"/>
                      <a:round/>
                      <a:headEnd type="none" w="med" len="med"/>
                      <a:tailEnd type="none" w="med" len="med"/>
                    </a:lnB>
                  </a:tcPr>
                </a:tc>
                <a:tc>
                  <a:txBody>
                    <a:bodyPr/>
                    <a:lstStyle/>
                    <a:p>
                      <a:r>
                        <a:rPr lang="en-AU" sz="1100" dirty="0"/>
                        <a:t>The Oyster can be manufactured for specific markets around the world with cellular modem modules approved by all the major networks.</a:t>
                      </a:r>
                      <a:endParaRPr lang="en-AU" sz="1100" b="1" dirty="0">
                        <a:latin typeface="Leelawadee UI Semilight" panose="020B0402040204020203" pitchFamily="34" charset="-34"/>
                        <a:cs typeface="Leelawadee UI Semilight" panose="020B0402040204020203" pitchFamily="34" charset="-34"/>
                      </a:endParaRPr>
                    </a:p>
                  </a:txBody>
                  <a:tcPr marL="91441" marR="91441">
                    <a:lnB w="12700" cap="flat" cmpd="sng" algn="ctr">
                      <a:solidFill>
                        <a:srgbClr val="B4C7E7"/>
                      </a:solidFill>
                      <a:prstDash val="solid"/>
                      <a:round/>
                      <a:headEnd type="none" w="med" len="med"/>
                      <a:tailEnd type="none" w="med" len="med"/>
                    </a:lnB>
                  </a:tcPr>
                </a:tc>
                <a:extLst>
                  <a:ext uri="{0D108BD9-81ED-4DB2-BD59-A6C34878D82A}">
                    <a16:rowId xmlns:a16="http://schemas.microsoft.com/office/drawing/2014/main" val="2713752262"/>
                  </a:ext>
                </a:extLst>
              </a:tr>
              <a:tr h="477801">
                <a:tc>
                  <a:txBody>
                    <a:bodyPr/>
                    <a:lstStyle/>
                    <a:p>
                      <a:r>
                        <a:rPr lang="en-AU" sz="1100" b="1" kern="1200" dirty="0">
                          <a:solidFill>
                            <a:schemeClr val="tx1"/>
                          </a:solidFill>
                          <a:latin typeface="+mn-lt"/>
                          <a:ea typeface="+mn-ea"/>
                          <a:cs typeface="Leelawadee UI Semilight" panose="020B0402040204020203" pitchFamily="34" charset="-34"/>
                        </a:rPr>
                        <a:t>2G Modem</a:t>
                      </a:r>
                    </a:p>
                  </a:txBody>
                  <a:tcPr marL="91441" marR="91441">
                    <a:lnT w="12700" cap="flat" cmpd="sng" algn="ctr">
                      <a:solidFill>
                        <a:srgbClr val="B4C7E7"/>
                      </a:solidFill>
                      <a:prstDash val="solid"/>
                      <a:round/>
                      <a:headEnd type="none" w="med" len="med"/>
                      <a:tailEnd type="none" w="med" len="med"/>
                    </a:lnT>
                    <a:lnB w="12700" cap="flat" cmpd="sng" algn="ctr">
                      <a:solidFill>
                        <a:srgbClr val="B4C7E7"/>
                      </a:solidFill>
                      <a:prstDash val="solid"/>
                      <a:round/>
                      <a:headEnd type="none" w="med" len="med"/>
                      <a:tailEnd type="none" w="med" len="med"/>
                    </a:lnB>
                  </a:tcPr>
                </a:tc>
                <a:tc>
                  <a:txBody>
                    <a:bodyPr/>
                    <a:lstStyle/>
                    <a:p>
                      <a:r>
                        <a:rPr lang="en-AU" sz="1100" dirty="0"/>
                        <a:t>Quad Band GSM/GPRS Class 10</a:t>
                      </a:r>
                    </a:p>
                    <a:p>
                      <a:r>
                        <a:rPr lang="en-AU" sz="1100" dirty="0"/>
                        <a:t>850/900/1800/1900 MHz</a:t>
                      </a:r>
                      <a:endParaRPr lang="en-AU" sz="900" dirty="0"/>
                    </a:p>
                  </a:txBody>
                  <a:tcPr marL="91441" marR="91441">
                    <a:lnT w="12700" cap="flat" cmpd="sng" algn="ctr">
                      <a:solidFill>
                        <a:srgbClr val="B4C7E7"/>
                      </a:solidFill>
                      <a:prstDash val="solid"/>
                      <a:round/>
                      <a:headEnd type="none" w="med" len="med"/>
                      <a:tailEnd type="none" w="med" len="med"/>
                    </a:lnT>
                  </a:tcPr>
                </a:tc>
                <a:extLst>
                  <a:ext uri="{0D108BD9-81ED-4DB2-BD59-A6C34878D82A}">
                    <a16:rowId xmlns:a16="http://schemas.microsoft.com/office/drawing/2014/main" val="2591583595"/>
                  </a:ext>
                </a:extLst>
              </a:tr>
              <a:tr h="477801">
                <a:tc>
                  <a:txBody>
                    <a:bodyPr/>
                    <a:lstStyle/>
                    <a:p>
                      <a:r>
                        <a:rPr lang="en-AU" sz="1100" b="1" kern="1200" dirty="0">
                          <a:solidFill>
                            <a:schemeClr val="tx1"/>
                          </a:solidFill>
                          <a:latin typeface="+mn-lt"/>
                          <a:ea typeface="+mn-ea"/>
                          <a:cs typeface="Leelawadee UI Semilight" panose="020B0402040204020203" pitchFamily="34" charset="-34"/>
                        </a:rPr>
                        <a:t>3G Modem – EU</a:t>
                      </a:r>
                    </a:p>
                  </a:txBody>
                  <a:tcPr marL="91441" marR="91441">
                    <a:lnT w="12700" cap="flat" cmpd="sng" algn="ctr">
                      <a:solidFill>
                        <a:srgbClr val="B4C7E7"/>
                      </a:solidFill>
                      <a:prstDash val="solid"/>
                      <a:round/>
                      <a:headEnd type="none" w="med" len="med"/>
                      <a:tailEnd type="none" w="med" len="med"/>
                    </a:lnT>
                    <a:lnB w="12700" cap="flat" cmpd="sng" algn="ctr">
                      <a:solidFill>
                        <a:srgbClr val="B4C7E7"/>
                      </a:solidFill>
                      <a:prstDash val="solid"/>
                      <a:round/>
                      <a:headEnd type="none" w="med" len="med"/>
                      <a:tailEnd type="none" w="med" len="med"/>
                    </a:lnB>
                  </a:tcPr>
                </a:tc>
                <a:tc>
                  <a:txBody>
                    <a:bodyPr/>
                    <a:lstStyle/>
                    <a:p>
                      <a:r>
                        <a:rPr lang="en-AU" sz="1100" dirty="0"/>
                        <a:t>850/900/2100 </a:t>
                      </a:r>
                    </a:p>
                    <a:p>
                      <a:r>
                        <a:rPr lang="en-AU" sz="1100" dirty="0"/>
                        <a:t>EMEA/APAC/Latin America</a:t>
                      </a:r>
                    </a:p>
                  </a:txBody>
                  <a:tcPr marL="91441" marR="91441"/>
                </a:tc>
                <a:extLst>
                  <a:ext uri="{0D108BD9-81ED-4DB2-BD59-A6C34878D82A}">
                    <a16:rowId xmlns:a16="http://schemas.microsoft.com/office/drawing/2014/main" val="760648096"/>
                  </a:ext>
                </a:extLst>
              </a:tr>
              <a:tr h="477801">
                <a:tc>
                  <a:txBody>
                    <a:bodyPr/>
                    <a:lstStyle/>
                    <a:p>
                      <a:r>
                        <a:rPr lang="en-AU" sz="1100" b="1" kern="1200" dirty="0">
                          <a:solidFill>
                            <a:schemeClr val="tx1"/>
                          </a:solidFill>
                          <a:latin typeface="+mn-lt"/>
                          <a:ea typeface="+mn-ea"/>
                          <a:cs typeface="Leelawadee UI Semilight" panose="020B0402040204020203" pitchFamily="34" charset="-34"/>
                        </a:rPr>
                        <a:t>3G Modem – NA</a:t>
                      </a:r>
                    </a:p>
                  </a:txBody>
                  <a:tcPr marL="91441" marR="91441">
                    <a:lnT w="12700" cap="flat" cmpd="sng" algn="ctr">
                      <a:solidFill>
                        <a:srgbClr val="B4C7E7"/>
                      </a:solidFill>
                      <a:prstDash val="solid"/>
                      <a:round/>
                      <a:headEnd type="none" w="med" len="med"/>
                      <a:tailEnd type="none" w="med" len="med"/>
                    </a:lnT>
                    <a:lnB w="12700" cap="flat" cmpd="sng" algn="ctr">
                      <a:solidFill>
                        <a:srgbClr val="B4C7E7"/>
                      </a:solidFill>
                      <a:prstDash val="solid"/>
                      <a:round/>
                      <a:headEnd type="none" w="med" len="med"/>
                      <a:tailEnd type="none" w="med" len="med"/>
                    </a:lnB>
                  </a:tcPr>
                </a:tc>
                <a:tc>
                  <a:txBody>
                    <a:bodyPr/>
                    <a:lstStyle/>
                    <a:p>
                      <a:r>
                        <a:rPr lang="en-AU" sz="1100" dirty="0"/>
                        <a:t>850/1900/AWS</a:t>
                      </a:r>
                    </a:p>
                    <a:p>
                      <a:r>
                        <a:rPr lang="en-AU" sz="1100" dirty="0"/>
                        <a:t>North America</a:t>
                      </a:r>
                    </a:p>
                  </a:txBody>
                  <a:tcPr marL="91441" marR="91441"/>
                </a:tc>
                <a:extLst>
                  <a:ext uri="{0D108BD9-81ED-4DB2-BD59-A6C34878D82A}">
                    <a16:rowId xmlns:a16="http://schemas.microsoft.com/office/drawing/2014/main" val="703821399"/>
                  </a:ext>
                </a:extLst>
              </a:tr>
              <a:tr h="477801">
                <a:tc>
                  <a:txBody>
                    <a:bodyPr/>
                    <a:lstStyle/>
                    <a:p>
                      <a:r>
                        <a:rPr lang="en-AU" sz="1100" b="1" kern="1200" dirty="0">
                          <a:solidFill>
                            <a:schemeClr val="tx1"/>
                          </a:solidFill>
                          <a:latin typeface="+mn-lt"/>
                          <a:ea typeface="+mn-ea"/>
                          <a:cs typeface="Leelawadee UI Semilight" panose="020B0402040204020203" pitchFamily="34" charset="-34"/>
                        </a:rPr>
                        <a:t>Other</a:t>
                      </a:r>
                    </a:p>
                  </a:txBody>
                  <a:tcPr marL="91441" marR="91441">
                    <a:lnT w="12700" cap="flat" cmpd="sng" algn="ctr">
                      <a:solidFill>
                        <a:srgbClr val="B4C7E7"/>
                      </a:solidFill>
                      <a:prstDash val="solid"/>
                      <a:round/>
                      <a:headEnd type="none" w="med" len="med"/>
                      <a:tailEnd type="none" w="med" len="med"/>
                    </a:lnT>
                    <a:lnB w="12700" cap="flat" cmpd="sng" algn="ctr">
                      <a:solidFill>
                        <a:srgbClr val="B4C7E7"/>
                      </a:solidFill>
                      <a:prstDash val="solid"/>
                      <a:round/>
                      <a:headEnd type="none" w="med" len="med"/>
                      <a:tailEnd type="none" w="med" len="med"/>
                    </a:lnB>
                  </a:tcPr>
                </a:tc>
                <a:tc>
                  <a:txBody>
                    <a:bodyPr/>
                    <a:lstStyle/>
                    <a:p>
                      <a:r>
                        <a:rPr lang="en-AU" sz="1100" dirty="0"/>
                        <a:t>Enquire for other bands and LTE/4G options. </a:t>
                      </a:r>
                    </a:p>
                    <a:p>
                      <a:r>
                        <a:rPr lang="en-AU" sz="1100" dirty="0"/>
                        <a:t>4G LTE-CatM1/</a:t>
                      </a:r>
                      <a:r>
                        <a:rPr lang="en-AU" sz="1100" dirty="0" err="1"/>
                        <a:t>Nb</a:t>
                      </a:r>
                      <a:r>
                        <a:rPr lang="en-AU" sz="1100" dirty="0"/>
                        <a:t>-IoT model currently in development.</a:t>
                      </a:r>
                      <a:endParaRPr lang="en-AU" dirty="0"/>
                    </a:p>
                  </a:txBody>
                  <a:tcPr marL="91441" marR="91441"/>
                </a:tc>
                <a:extLst>
                  <a:ext uri="{0D108BD9-81ED-4DB2-BD59-A6C34878D82A}">
                    <a16:rowId xmlns:a16="http://schemas.microsoft.com/office/drawing/2014/main" val="1375859100"/>
                  </a:ext>
                </a:extLst>
              </a:tr>
              <a:tr h="341286">
                <a:tc gridSpan="2">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dirty="0">
                          <a:ln>
                            <a:noFill/>
                          </a:ln>
                          <a:solidFill>
                            <a:prstClr val="white"/>
                          </a:solidFill>
                          <a:effectLst/>
                          <a:uLnTx/>
                          <a:uFillTx/>
                          <a:latin typeface="+mn-lt"/>
                          <a:ea typeface="+mn-ea"/>
                          <a:cs typeface="+mn-cs"/>
                        </a:rPr>
                        <a:t>GPS TRACKING</a:t>
                      </a:r>
                    </a:p>
                  </a:txBody>
                  <a:tcPr marL="91441" marR="91441">
                    <a:lnT w="12700" cap="flat" cmpd="sng" algn="ctr">
                      <a:solidFill>
                        <a:srgbClr val="B4C7E7"/>
                      </a:solidFill>
                      <a:prstDash val="solid"/>
                      <a:round/>
                      <a:headEnd type="none" w="med" len="med"/>
                      <a:tailEnd type="none" w="med" len="med"/>
                    </a:lnT>
                    <a:solidFill>
                      <a:schemeClr val="accent1"/>
                    </a:solidFill>
                  </a:tcPr>
                </a:tc>
                <a:tc hMerge="1">
                  <a:txBody>
                    <a:bodyPr/>
                    <a:lstStyle/>
                    <a:p>
                      <a:endParaRPr lang="en-AU"/>
                    </a:p>
                  </a:txBody>
                  <a:tcPr/>
                </a:tc>
                <a:extLst>
                  <a:ext uri="{0D108BD9-81ED-4DB2-BD59-A6C34878D82A}">
                    <a16:rowId xmlns:a16="http://schemas.microsoft.com/office/drawing/2014/main" val="2668840087"/>
                  </a:ext>
                </a:extLst>
              </a:tr>
              <a:tr h="477801">
                <a:tc>
                  <a:txBody>
                    <a:bodyPr/>
                    <a:lstStyle/>
                    <a:p>
                      <a:r>
                        <a:rPr lang="en-AU" sz="1100" b="1" dirty="0">
                          <a:latin typeface="+mn-lt"/>
                          <a:cs typeface="Leelawadee UI Semilight" panose="020B0402040204020203" pitchFamily="34" charset="-34"/>
                        </a:rPr>
                        <a:t>GPS and Cellular Antenna</a:t>
                      </a:r>
                    </a:p>
                  </a:txBody>
                  <a:tcPr marL="91441" marR="91441">
                    <a:noFill/>
                  </a:tcPr>
                </a:tc>
                <a:tc>
                  <a:txBody>
                    <a:bodyPr/>
                    <a:lstStyle/>
                    <a:p>
                      <a:pPr marL="0" indent="0">
                        <a:spcAft>
                          <a:spcPts val="600"/>
                        </a:spcAft>
                        <a:buNone/>
                      </a:pPr>
                      <a:r>
                        <a:rPr lang="en-AU" sz="1100" dirty="0"/>
                        <a:t>Internal GPS and cellular antennas tuned by RF laboratories for optimal performance.</a:t>
                      </a:r>
                    </a:p>
                  </a:txBody>
                  <a:tcPr marL="91441" marR="91441">
                    <a:noFill/>
                  </a:tcPr>
                </a:tc>
                <a:extLst>
                  <a:ext uri="{0D108BD9-81ED-4DB2-BD59-A6C34878D82A}">
                    <a16:rowId xmlns:a16="http://schemas.microsoft.com/office/drawing/2014/main" val="1036500276"/>
                  </a:ext>
                </a:extLst>
              </a:tr>
              <a:tr h="853217">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0" lang="en-AU" sz="1100" b="1" i="0" u="none" strike="noStrike" kern="1200" cap="none" spc="0" normalizeH="0" baseline="0" noProof="0" dirty="0">
                          <a:ln>
                            <a:noFill/>
                          </a:ln>
                          <a:solidFill>
                            <a:schemeClr val="tx1"/>
                          </a:solidFill>
                          <a:effectLst/>
                          <a:uLnTx/>
                          <a:uFillTx/>
                          <a:latin typeface="+mn-lt"/>
                          <a:ea typeface="+mn-ea"/>
                          <a:cs typeface="+mn-cs"/>
                        </a:rPr>
                        <a:t>GPS/GLONASS tracking</a:t>
                      </a:r>
                    </a:p>
                  </a:txBody>
                  <a:tcPr marL="91441" marR="91441">
                    <a:noFill/>
                  </a:tcPr>
                </a:tc>
                <a:tc>
                  <a:txBody>
                    <a:bodyPr/>
                    <a:lstStyle/>
                    <a:p>
                      <a:r>
                        <a:rPr lang="en-AU" sz="1100" dirty="0"/>
                        <a:t>UBLOX MAX-M8Q GPS Module</a:t>
                      </a:r>
                    </a:p>
                    <a:p>
                      <a:r>
                        <a:rPr lang="en-AU" sz="1100" dirty="0"/>
                        <a:t>Concurrent GPS and GLONASS tracking</a:t>
                      </a:r>
                    </a:p>
                    <a:p>
                      <a:r>
                        <a:rPr lang="en-AU" sz="1100" dirty="0"/>
                        <a:t>72 channel high sensitivity receiver</a:t>
                      </a:r>
                    </a:p>
                    <a:p>
                      <a:r>
                        <a:rPr lang="en-AU" sz="1100" dirty="0"/>
                        <a:t>-167dBM industry leading tracking performance</a:t>
                      </a:r>
                      <a:endParaRPr kumimoji="0" lang="en-AU" sz="1100" b="1" i="0" u="none" strike="noStrike" kern="1200" cap="none" spc="0" normalizeH="0" baseline="0" noProof="0" dirty="0">
                        <a:ln>
                          <a:noFill/>
                        </a:ln>
                        <a:solidFill>
                          <a:schemeClr val="tx1"/>
                        </a:solidFill>
                        <a:effectLst/>
                        <a:uLnTx/>
                        <a:uFillTx/>
                        <a:latin typeface="+mn-lt"/>
                        <a:ea typeface="+mn-ea"/>
                        <a:cs typeface="+mn-cs"/>
                      </a:endParaRPr>
                    </a:p>
                  </a:txBody>
                  <a:tcPr marL="91441" marR="91441">
                    <a:noFill/>
                  </a:tcPr>
                </a:tc>
                <a:extLst>
                  <a:ext uri="{0D108BD9-81ED-4DB2-BD59-A6C34878D82A}">
                    <a16:rowId xmlns:a16="http://schemas.microsoft.com/office/drawing/2014/main" val="4058639536"/>
                  </a:ext>
                </a:extLst>
              </a:tr>
              <a:tr h="47780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0" lang="en-AU" sz="1100" b="1" i="0" u="none" strike="noStrike" kern="1200" cap="none" spc="0" normalizeH="0" baseline="0" noProof="0" dirty="0" err="1">
                          <a:ln>
                            <a:noFill/>
                          </a:ln>
                          <a:solidFill>
                            <a:schemeClr val="tx1"/>
                          </a:solidFill>
                          <a:effectLst/>
                          <a:uLnTx/>
                          <a:uFillTx/>
                          <a:latin typeface="+mn-lt"/>
                          <a:ea typeface="+mn-ea"/>
                          <a:cs typeface="+mn-cs"/>
                        </a:rPr>
                        <a:t>AssistNow</a:t>
                      </a:r>
                      <a:r>
                        <a:rPr kumimoji="0" lang="en-AU" sz="1100" b="1" i="0" u="none" strike="noStrike" kern="1200" cap="none" spc="0" normalizeH="0" baseline="0" noProof="0" dirty="0">
                          <a:ln>
                            <a:noFill/>
                          </a:ln>
                          <a:solidFill>
                            <a:schemeClr val="tx1"/>
                          </a:solidFill>
                          <a:effectLst/>
                          <a:uLnTx/>
                          <a:uFillTx/>
                          <a:latin typeface="+mn-lt"/>
                          <a:ea typeface="+mn-ea"/>
                          <a:cs typeface="+mn-cs"/>
                        </a:rPr>
                        <a:t> Offline</a:t>
                      </a:r>
                    </a:p>
                  </a:txBody>
                  <a:tcPr marL="91441" marR="91441">
                    <a:no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AU" sz="1100" dirty="0" err="1"/>
                        <a:t>AssistNow</a:t>
                      </a:r>
                      <a:r>
                        <a:rPr lang="en-AU" sz="1100" dirty="0"/>
                        <a:t> Offline aiding data for extremely fast time-to-first-fix and performance in urban canyon environments</a:t>
                      </a:r>
                      <a:endParaRPr kumimoji="0" lang="en-AU" sz="1100" b="1" i="0" u="none" strike="noStrike" kern="1200" cap="none" spc="0" normalizeH="0" baseline="0" noProof="0" dirty="0">
                        <a:ln>
                          <a:noFill/>
                        </a:ln>
                        <a:solidFill>
                          <a:schemeClr val="tx1"/>
                        </a:solidFill>
                        <a:effectLst/>
                        <a:uLnTx/>
                        <a:uFillTx/>
                        <a:latin typeface="+mn-lt"/>
                        <a:ea typeface="+mn-ea"/>
                        <a:cs typeface="+mn-cs"/>
                      </a:endParaRPr>
                    </a:p>
                  </a:txBody>
                  <a:tcPr marL="91441" marR="91441">
                    <a:noFill/>
                  </a:tcPr>
                </a:tc>
                <a:extLst>
                  <a:ext uri="{0D108BD9-81ED-4DB2-BD59-A6C34878D82A}">
                    <a16:rowId xmlns:a16="http://schemas.microsoft.com/office/drawing/2014/main" val="54742083"/>
                  </a:ext>
                </a:extLst>
              </a:tr>
              <a:tr h="665509">
                <a:tc>
                  <a:txBody>
                    <a:bodyPr/>
                    <a:lstStyle/>
                    <a:p>
                      <a:r>
                        <a:rPr lang="en-AU" sz="1100" b="1" dirty="0">
                          <a:solidFill>
                            <a:schemeClr val="tx1"/>
                          </a:solidFill>
                        </a:rPr>
                        <a:t>Low Noise GPS Amplifier (LNA)</a:t>
                      </a:r>
                      <a:endParaRPr lang="en-AU" sz="1100" b="1" dirty="0">
                        <a:solidFill>
                          <a:schemeClr val="tx1"/>
                        </a:solidFill>
                        <a:latin typeface="Leelawadee UI Semilight" panose="020B0402040204020203" pitchFamily="34" charset="-34"/>
                        <a:cs typeface="Leelawadee UI Semilight" panose="020B0402040204020203" pitchFamily="34" charset="-34"/>
                      </a:endParaRPr>
                    </a:p>
                  </a:txBody>
                  <a:tcPr marL="91441" marR="91441">
                    <a:noFill/>
                  </a:tcPr>
                </a:tc>
                <a:tc>
                  <a:txBody>
                    <a:bodyPr/>
                    <a:lstStyle/>
                    <a:p>
                      <a:r>
                        <a:rPr lang="en-AU" sz="1100" b="0" dirty="0">
                          <a:solidFill>
                            <a:schemeClr val="tx1"/>
                          </a:solidFill>
                        </a:rPr>
                        <a:t>GPS signals are boosted by a special low-noise amplifier (LNA). This allows operation where normal units will fail to receive GPS signal – like in a container stack!</a:t>
                      </a:r>
                      <a:endParaRPr lang="en-AU" sz="1100" b="1" dirty="0">
                        <a:solidFill>
                          <a:schemeClr val="tx1"/>
                        </a:solidFill>
                        <a:latin typeface="Leelawadee UI Semilight" panose="020B0402040204020203" pitchFamily="34" charset="-34"/>
                        <a:cs typeface="Leelawadee UI Semilight" panose="020B0402040204020203" pitchFamily="34" charset="-34"/>
                      </a:endParaRPr>
                    </a:p>
                  </a:txBody>
                  <a:tcPr marL="91441" marR="91441">
                    <a:noFill/>
                  </a:tcPr>
                </a:tc>
                <a:extLst>
                  <a:ext uri="{0D108BD9-81ED-4DB2-BD59-A6C34878D82A}">
                    <a16:rowId xmlns:a16="http://schemas.microsoft.com/office/drawing/2014/main" val="23938472"/>
                  </a:ext>
                </a:extLst>
              </a:tr>
            </a:tbl>
          </a:graphicData>
        </a:graphic>
      </p:graphicFrame>
      <p:sp>
        <p:nvSpPr>
          <p:cNvPr id="5" name="TextBox 4">
            <a:extLst>
              <a:ext uri="{FF2B5EF4-FFF2-40B4-BE49-F238E27FC236}">
                <a16:creationId xmlns:a16="http://schemas.microsoft.com/office/drawing/2014/main" id="{A0DD3A53-541B-49B0-8C14-AC501BBA547A}"/>
              </a:ext>
            </a:extLst>
          </p:cNvPr>
          <p:cNvSpPr txBox="1"/>
          <p:nvPr/>
        </p:nvSpPr>
        <p:spPr>
          <a:xfrm>
            <a:off x="77852" y="6525341"/>
            <a:ext cx="9750295" cy="307777"/>
          </a:xfrm>
          <a:prstGeom prst="rect">
            <a:avLst/>
          </a:prstGeom>
          <a:noFill/>
        </p:spPr>
        <p:txBody>
          <a:bodyPr wrap="square" rtlCol="0" anchor="t">
            <a:spAutoFit/>
          </a:bodyPr>
          <a:lstStyle/>
          <a:p>
            <a:pPr algn="r"/>
            <a:r>
              <a:rPr lang="en-AU" sz="1400" dirty="0">
                <a:hlinkClick r:id="rId3"/>
              </a:rPr>
              <a:t>www.digitalmatter.com</a:t>
            </a:r>
            <a:r>
              <a:rPr lang="en-AU" sz="1138" dirty="0"/>
              <a:t> </a:t>
            </a:r>
          </a:p>
        </p:txBody>
      </p:sp>
    </p:spTree>
    <p:extLst>
      <p:ext uri="{BB962C8B-B14F-4D97-AF65-F5344CB8AC3E}">
        <p14:creationId xmlns:p14="http://schemas.microsoft.com/office/powerpoint/2010/main" val="393013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21D5FA7-0B4A-43B3-B2A6-47AD4266D585}"/>
              </a:ext>
            </a:extLst>
          </p:cNvPr>
          <p:cNvGraphicFramePr>
            <a:graphicFrameLocks noGrp="1"/>
          </p:cNvGraphicFramePr>
          <p:nvPr>
            <p:extLst>
              <p:ext uri="{D42A27DB-BD31-4B8C-83A1-F6EECF244321}">
                <p14:modId xmlns:p14="http://schemas.microsoft.com/office/powerpoint/2010/main" val="1817900546"/>
              </p:ext>
            </p:extLst>
          </p:nvPr>
        </p:nvGraphicFramePr>
        <p:xfrm>
          <a:off x="165100" y="296863"/>
          <a:ext cx="4716463" cy="5822480"/>
        </p:xfrm>
        <a:graphic>
          <a:graphicData uri="http://schemas.openxmlformats.org/drawingml/2006/table">
            <a:tbl>
              <a:tblPr firstRow="1" bandRow="1">
                <a:tableStyleId>{69012ECD-51FC-41F1-AA8D-1B2483CD663E}</a:tableStyleId>
              </a:tblPr>
              <a:tblGrid>
                <a:gridCol w="1200022">
                  <a:extLst>
                    <a:ext uri="{9D8B030D-6E8A-4147-A177-3AD203B41FA5}">
                      <a16:colId xmlns:a16="http://schemas.microsoft.com/office/drawing/2014/main" val="3238477451"/>
                    </a:ext>
                  </a:extLst>
                </a:gridCol>
                <a:gridCol w="3516441">
                  <a:extLst>
                    <a:ext uri="{9D8B030D-6E8A-4147-A177-3AD203B41FA5}">
                      <a16:colId xmlns:a16="http://schemas.microsoft.com/office/drawing/2014/main" val="1936410991"/>
                    </a:ext>
                  </a:extLst>
                </a:gridCol>
              </a:tblGrid>
              <a:tr h="283856">
                <a:tc gridSpan="2">
                  <a:txBody>
                    <a:bodyPr/>
                    <a:lstStyle/>
                    <a:p>
                      <a:pPr algn="ctr"/>
                      <a:r>
                        <a:rPr lang="en-AU" sz="1400" dirty="0"/>
                        <a:t>FIRMWARE SMARTS</a:t>
                      </a:r>
                    </a:p>
                  </a:txBody>
                  <a:tcPr marL="91441" marR="91441">
                    <a:solidFill>
                      <a:srgbClr val="4472C4"/>
                    </a:solidFill>
                  </a:tcPr>
                </a:tc>
                <a:tc hMerge="1">
                  <a:txBody>
                    <a:bodyPr/>
                    <a:lstStyle/>
                    <a:p>
                      <a:pPr algn="ctr"/>
                      <a:endParaRPr lang="en-AU" sz="1600" dirty="0"/>
                    </a:p>
                  </a:txBody>
                  <a:tcPr>
                    <a:solidFill>
                      <a:srgbClr val="4472C4"/>
                    </a:solidFill>
                  </a:tcPr>
                </a:tc>
                <a:extLst>
                  <a:ext uri="{0D108BD9-81ED-4DB2-BD59-A6C34878D82A}">
                    <a16:rowId xmlns:a16="http://schemas.microsoft.com/office/drawing/2014/main" val="1370177427"/>
                  </a:ext>
                </a:extLst>
              </a:tr>
              <a:tr h="577385">
                <a:tc>
                  <a:txBody>
                    <a:bodyPr/>
                    <a:lstStyle/>
                    <a:p>
                      <a:r>
                        <a:rPr lang="en-AU" sz="1100" b="1" dirty="0">
                          <a:latin typeface="+mn-lt"/>
                          <a:cs typeface="Leelawadee UI Semilight" panose="020B0402040204020203" pitchFamily="34" charset="-34"/>
                        </a:rPr>
                        <a:t>OTA Configuration</a:t>
                      </a:r>
                    </a:p>
                  </a:txBody>
                  <a:tcPr marL="91441" marR="91441"/>
                </a:tc>
                <a:tc>
                  <a:txBody>
                    <a:bodyPr/>
                    <a:lstStyle/>
                    <a:p>
                      <a:r>
                        <a:rPr lang="en-AU" sz="1100" dirty="0"/>
                        <a:t>The Oyster can be remotely configured and updated OTA (over the air). Device management is performed from Digital Matter’s OEM Server device management platform.</a:t>
                      </a:r>
                    </a:p>
                  </a:txBody>
                  <a:tcPr marL="91441" marR="91441"/>
                </a:tc>
                <a:extLst>
                  <a:ext uri="{0D108BD9-81ED-4DB2-BD59-A6C34878D82A}">
                    <a16:rowId xmlns:a16="http://schemas.microsoft.com/office/drawing/2014/main" val="2174816492"/>
                  </a:ext>
                </a:extLst>
              </a:tr>
              <a:tr h="553518">
                <a:tc>
                  <a:txBody>
                    <a:bodyPr/>
                    <a:lstStyle/>
                    <a:p>
                      <a:r>
                        <a:rPr lang="en-AU" sz="1100" b="1" dirty="0">
                          <a:latin typeface="+mn-lt"/>
                          <a:cs typeface="Leelawadee UI Semilight" panose="020B0402040204020203" pitchFamily="34" charset="-34"/>
                        </a:rPr>
                        <a:t>Auto-APN</a:t>
                      </a:r>
                    </a:p>
                  </a:txBody>
                  <a:tcPr marL="91441" marR="91441"/>
                </a:tc>
                <a:tc>
                  <a:txBody>
                    <a:bodyPr/>
                    <a:lstStyle/>
                    <a:p>
                      <a:r>
                        <a:rPr lang="en-AU" sz="1100" dirty="0"/>
                        <a:t>Auto-APN allows the Oyster to analyse the SIM card and select the correct APN details from a list that is pre-loaded in the device’s firmware. </a:t>
                      </a:r>
                    </a:p>
                  </a:txBody>
                  <a:tcPr marL="91441" marR="91441"/>
                </a:tc>
                <a:extLst>
                  <a:ext uri="{0D108BD9-81ED-4DB2-BD59-A6C34878D82A}">
                    <a16:rowId xmlns:a16="http://schemas.microsoft.com/office/drawing/2014/main" val="3227080580"/>
                  </a:ext>
                </a:extLst>
              </a:tr>
              <a:tr h="553518">
                <a:tc>
                  <a:txBody>
                    <a:bodyPr/>
                    <a:lstStyle/>
                    <a:p>
                      <a:r>
                        <a:rPr lang="en-AU" sz="1100" b="1" dirty="0">
                          <a:latin typeface="+mn-lt"/>
                          <a:cs typeface="Leelawadee UI Semilight" panose="020B0402040204020203" pitchFamily="34" charset="-34"/>
                        </a:rPr>
                        <a:t>Multi-APN</a:t>
                      </a:r>
                    </a:p>
                  </a:txBody>
                  <a:tcPr marL="91441" marR="91441"/>
                </a:tc>
                <a:tc>
                  <a:txBody>
                    <a:bodyPr/>
                    <a:lstStyle/>
                    <a:p>
                      <a:pPr marL="0" marR="0" lvl="0" indent="0" algn="l" defTabSz="742918" rtl="0" eaLnBrk="1" fontAlgn="auto" latinLnBrk="0" hangingPunct="1">
                        <a:lnSpc>
                          <a:spcPct val="100000"/>
                        </a:lnSpc>
                        <a:spcBef>
                          <a:spcPts val="0"/>
                        </a:spcBef>
                        <a:spcAft>
                          <a:spcPts val="0"/>
                        </a:spcAft>
                        <a:buClrTx/>
                        <a:buSzTx/>
                        <a:buFontTx/>
                        <a:buNone/>
                        <a:tabLst/>
                        <a:defRPr/>
                      </a:pPr>
                      <a:r>
                        <a:rPr lang="en-AU" sz="1100" dirty="0"/>
                        <a:t>The Oyster can be configured to roam across multiple networks and automatically use the different APN details for the roaming networks</a:t>
                      </a:r>
                    </a:p>
                  </a:txBody>
                  <a:tcPr marL="91441" marR="91441"/>
                </a:tc>
                <a:extLst>
                  <a:ext uri="{0D108BD9-81ED-4DB2-BD59-A6C34878D82A}">
                    <a16:rowId xmlns:a16="http://schemas.microsoft.com/office/drawing/2014/main" val="2159173088"/>
                  </a:ext>
                </a:extLst>
              </a:tr>
              <a:tr h="397398">
                <a:tc>
                  <a:txBody>
                    <a:bodyPr/>
                    <a:lstStyle/>
                    <a:p>
                      <a:r>
                        <a:rPr lang="en-AU" sz="1100" b="1" dirty="0">
                          <a:solidFill>
                            <a:schemeClr val="tx1"/>
                          </a:solidFill>
                          <a:latin typeface="+mn-lt"/>
                          <a:cs typeface="Leelawadee UI Semilight" panose="020B0402040204020203" pitchFamily="34" charset="-34"/>
                        </a:rPr>
                        <a:t>Text Message Setup</a:t>
                      </a:r>
                    </a:p>
                  </a:txBody>
                  <a:tcPr marL="91441" marR="91441"/>
                </a:tc>
                <a:tc>
                  <a:txBody>
                    <a:bodyPr/>
                    <a:lstStyle/>
                    <a:p>
                      <a:r>
                        <a:rPr lang="en-AU" sz="1100" b="0" dirty="0">
                          <a:solidFill>
                            <a:schemeClr val="tx1"/>
                          </a:solidFill>
                        </a:rPr>
                        <a:t>The Oyster can be sent text messages to set the APN, server and other details</a:t>
                      </a:r>
                    </a:p>
                  </a:txBody>
                  <a:tcPr marL="91441" marR="91441"/>
                </a:tc>
                <a:extLst>
                  <a:ext uri="{0D108BD9-81ED-4DB2-BD59-A6C34878D82A}">
                    <a16:rowId xmlns:a16="http://schemas.microsoft.com/office/drawing/2014/main" val="482965823"/>
                  </a:ext>
                </a:extLst>
              </a:tr>
              <a:tr h="553518">
                <a:tc>
                  <a:txBody>
                    <a:bodyPr/>
                    <a:lstStyle/>
                    <a:p>
                      <a:r>
                        <a:rPr lang="en-AU" sz="1100" b="1" dirty="0">
                          <a:solidFill>
                            <a:schemeClr val="tx1"/>
                          </a:solidFill>
                          <a:latin typeface="+mn-lt"/>
                          <a:cs typeface="Leelawadee UI Semilight" panose="020B0402040204020203" pitchFamily="34" charset="-34"/>
                        </a:rPr>
                        <a:t>Recovery Mode</a:t>
                      </a:r>
                    </a:p>
                  </a:txBody>
                  <a:tcPr marL="91441" marR="91441"/>
                </a:tc>
                <a:tc>
                  <a:txBody>
                    <a:bodyPr/>
                    <a:lstStyle/>
                    <a:p>
                      <a:r>
                        <a:rPr lang="en-AU" sz="1100" b="0" dirty="0">
                          <a:solidFill>
                            <a:schemeClr val="tx1"/>
                          </a:solidFill>
                        </a:rPr>
                        <a:t>The Oyster can be remotely switched into Recovery Mode which switches the device to do live tracking and reporting – so that you can get your asset back!</a:t>
                      </a:r>
                    </a:p>
                  </a:txBody>
                  <a:tcPr marL="91441" marR="91441"/>
                </a:tc>
                <a:extLst>
                  <a:ext uri="{0D108BD9-81ED-4DB2-BD59-A6C34878D82A}">
                    <a16:rowId xmlns:a16="http://schemas.microsoft.com/office/drawing/2014/main" val="2189611039"/>
                  </a:ext>
                </a:extLst>
              </a:tr>
              <a:tr h="553518">
                <a:tc>
                  <a:txBody>
                    <a:bodyPr/>
                    <a:lstStyle/>
                    <a:p>
                      <a:r>
                        <a:rPr lang="en-AU" sz="1100" b="1" dirty="0">
                          <a:solidFill>
                            <a:schemeClr val="tx1"/>
                          </a:solidFill>
                          <a:latin typeface="+mn-lt"/>
                          <a:cs typeface="Leelawadee UI Semilight" panose="020B0402040204020203" pitchFamily="34" charset="-34"/>
                        </a:rPr>
                        <a:t>G-Force Events</a:t>
                      </a:r>
                    </a:p>
                  </a:txBody>
                  <a:tcPr marL="91441" marR="91441"/>
                </a:tc>
                <a:tc>
                  <a:txBody>
                    <a:bodyPr/>
                    <a:lstStyle/>
                    <a:p>
                      <a:r>
                        <a:rPr lang="en-AU" sz="1100" b="0" dirty="0">
                          <a:solidFill>
                            <a:schemeClr val="tx1"/>
                          </a:solidFill>
                        </a:rPr>
                        <a:t>A future firmware version will allow for harsh G-force detection (like assets being dropped or involved in accidents) and report these to the server.</a:t>
                      </a:r>
                    </a:p>
                  </a:txBody>
                  <a:tcPr marL="91441" marR="91441"/>
                </a:tc>
                <a:extLst>
                  <a:ext uri="{0D108BD9-81ED-4DB2-BD59-A6C34878D82A}">
                    <a16:rowId xmlns:a16="http://schemas.microsoft.com/office/drawing/2014/main" val="3559292865"/>
                  </a:ext>
                </a:extLst>
              </a:tr>
              <a:tr h="1021880">
                <a:tc>
                  <a:txBody>
                    <a:bodyPr/>
                    <a:lstStyle/>
                    <a:p>
                      <a:r>
                        <a:rPr lang="en-AU" sz="1100" b="1" dirty="0">
                          <a:solidFill>
                            <a:schemeClr val="tx1"/>
                          </a:solidFill>
                          <a:latin typeface="+mn-lt"/>
                          <a:cs typeface="Leelawadee UI Semilight" panose="020B0402040204020203" pitchFamily="34" charset="-34"/>
                        </a:rPr>
                        <a:t>Geo-Fences</a:t>
                      </a:r>
                    </a:p>
                  </a:txBody>
                  <a:tcPr marL="91441" marR="91441"/>
                </a:tc>
                <a:tc>
                  <a:txBody>
                    <a:bodyPr/>
                    <a:lstStyle/>
                    <a:p>
                      <a:r>
                        <a:rPr lang="en-AU" sz="1100" b="0" dirty="0">
                          <a:solidFill>
                            <a:schemeClr val="tx1"/>
                          </a:solidFill>
                        </a:rPr>
                        <a:t>The Oyster has the capacity to hold hundreds of geo-fences that can be downloaded to it from the server and updated Over-The-Air. </a:t>
                      </a:r>
                    </a:p>
                    <a:p>
                      <a:r>
                        <a:rPr lang="en-AU" sz="1100" b="0" dirty="0">
                          <a:solidFill>
                            <a:schemeClr val="tx1"/>
                          </a:solidFill>
                        </a:rPr>
                        <a:t>A future firmware version will allow the Oyster to use this geo-fence information to implement geo-fence based alerting on the device.</a:t>
                      </a:r>
                    </a:p>
                  </a:txBody>
                  <a:tcPr marL="91441" marR="91441"/>
                </a:tc>
                <a:extLst>
                  <a:ext uri="{0D108BD9-81ED-4DB2-BD59-A6C34878D82A}">
                    <a16:rowId xmlns:a16="http://schemas.microsoft.com/office/drawing/2014/main" val="3890542000"/>
                  </a:ext>
                </a:extLst>
              </a:tr>
              <a:tr h="1021880">
                <a:tc>
                  <a:txBody>
                    <a:bodyPr/>
                    <a:lstStyle/>
                    <a:p>
                      <a:r>
                        <a:rPr lang="en-AU" sz="1100" b="1" dirty="0">
                          <a:solidFill>
                            <a:schemeClr val="tx1"/>
                          </a:solidFill>
                          <a:latin typeface="+mn-lt"/>
                          <a:cs typeface="Leelawadee UI Semilight" panose="020B0402040204020203" pitchFamily="34" charset="-34"/>
                        </a:rPr>
                        <a:t>Adaptive Tracking</a:t>
                      </a:r>
                    </a:p>
                  </a:txBody>
                  <a:tcPr marL="91441" marR="91441"/>
                </a:tc>
                <a:tc>
                  <a:txBody>
                    <a:bodyPr/>
                    <a:lstStyle/>
                    <a:p>
                      <a:r>
                        <a:rPr lang="en-AU" sz="1100" b="0" dirty="0">
                          <a:solidFill>
                            <a:schemeClr val="tx1"/>
                          </a:solidFill>
                        </a:rPr>
                        <a:t>The Oyster can be set to use Adaptive-Tracking technology where the accelerometer and GPS data are used to intelligently work out if it is moving and to send frequent updates, and to scale the update rate down to once per day if the asset is stationary - to preserve battery life.</a:t>
                      </a:r>
                    </a:p>
                  </a:txBody>
                  <a:tcPr marL="91441" marR="91441"/>
                </a:tc>
                <a:extLst>
                  <a:ext uri="{0D108BD9-81ED-4DB2-BD59-A6C34878D82A}">
                    <a16:rowId xmlns:a16="http://schemas.microsoft.com/office/drawing/2014/main" val="3350591788"/>
                  </a:ext>
                </a:extLst>
              </a:tr>
            </a:tbl>
          </a:graphicData>
        </a:graphic>
      </p:graphicFrame>
      <p:pic>
        <p:nvPicPr>
          <p:cNvPr id="5" name="Picture 4" descr="A close up of a device&#10;&#10;Description generated with very high confidence">
            <a:extLst>
              <a:ext uri="{FF2B5EF4-FFF2-40B4-BE49-F238E27FC236}">
                <a16:creationId xmlns:a16="http://schemas.microsoft.com/office/drawing/2014/main" id="{F9BC9DC8-257A-4658-8225-0E146ED40C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5207547" y="1954529"/>
            <a:ext cx="4193308" cy="3221422"/>
          </a:xfrm>
          <a:prstGeom prst="rect">
            <a:avLst/>
          </a:prstGeom>
        </p:spPr>
      </p:pic>
      <p:graphicFrame>
        <p:nvGraphicFramePr>
          <p:cNvPr id="6" name="Table 5">
            <a:extLst>
              <a:ext uri="{FF2B5EF4-FFF2-40B4-BE49-F238E27FC236}">
                <a16:creationId xmlns:a16="http://schemas.microsoft.com/office/drawing/2014/main" id="{6959C226-5513-485F-88E9-B0FC58B312D9}"/>
              </a:ext>
            </a:extLst>
          </p:cNvPr>
          <p:cNvGraphicFramePr>
            <a:graphicFrameLocks noGrp="1"/>
          </p:cNvGraphicFramePr>
          <p:nvPr>
            <p:extLst>
              <p:ext uri="{D42A27DB-BD31-4B8C-83A1-F6EECF244321}">
                <p14:modId xmlns:p14="http://schemas.microsoft.com/office/powerpoint/2010/main" val="2931649145"/>
              </p:ext>
            </p:extLst>
          </p:nvPr>
        </p:nvGraphicFramePr>
        <p:xfrm>
          <a:off x="5024437" y="296863"/>
          <a:ext cx="4716463" cy="563880"/>
        </p:xfrm>
        <a:graphic>
          <a:graphicData uri="http://schemas.openxmlformats.org/drawingml/2006/table">
            <a:tbl>
              <a:tblPr firstRow="1" bandRow="1">
                <a:tableStyleId>{69012ECD-51FC-41F1-AA8D-1B2483CD663E}</a:tableStyleId>
              </a:tblPr>
              <a:tblGrid>
                <a:gridCol w="1200022">
                  <a:extLst>
                    <a:ext uri="{9D8B030D-6E8A-4147-A177-3AD203B41FA5}">
                      <a16:colId xmlns:a16="http://schemas.microsoft.com/office/drawing/2014/main" val="2125545889"/>
                    </a:ext>
                  </a:extLst>
                </a:gridCol>
                <a:gridCol w="3516441">
                  <a:extLst>
                    <a:ext uri="{9D8B030D-6E8A-4147-A177-3AD203B41FA5}">
                      <a16:colId xmlns:a16="http://schemas.microsoft.com/office/drawing/2014/main" val="2170509467"/>
                    </a:ext>
                  </a:extLst>
                </a:gridCol>
              </a:tblGrid>
              <a:tr h="0">
                <a:tc gridSpan="2">
                  <a:txBody>
                    <a:bodyPr/>
                    <a:lstStyle/>
                    <a:p>
                      <a:pPr algn="ctr"/>
                      <a:r>
                        <a:rPr lang="en-AU" sz="1400" dirty="0"/>
                        <a:t>CERTIFICATIONS</a:t>
                      </a:r>
                    </a:p>
                  </a:txBody>
                  <a:tcPr marL="91441" marR="91441">
                    <a:solidFill>
                      <a:srgbClr val="4472C4"/>
                    </a:solidFill>
                  </a:tcPr>
                </a:tc>
                <a:tc hMerge="1">
                  <a:txBody>
                    <a:bodyPr/>
                    <a:lstStyle/>
                    <a:p>
                      <a:pPr algn="ctr"/>
                      <a:endParaRPr lang="en-AU" sz="1600" dirty="0"/>
                    </a:p>
                  </a:txBody>
                  <a:tcPr>
                    <a:solidFill>
                      <a:srgbClr val="4472C4"/>
                    </a:solidFill>
                  </a:tcPr>
                </a:tc>
                <a:extLst>
                  <a:ext uri="{0D108BD9-81ED-4DB2-BD59-A6C34878D82A}">
                    <a16:rowId xmlns:a16="http://schemas.microsoft.com/office/drawing/2014/main" val="3173119523"/>
                  </a:ext>
                </a:extLst>
              </a:tr>
              <a:tr h="158802">
                <a:tc>
                  <a:txBody>
                    <a:bodyPr/>
                    <a:lstStyle/>
                    <a:p>
                      <a:r>
                        <a:rPr lang="en-AU" sz="1100" b="1" dirty="0">
                          <a:latin typeface="+mn-lt"/>
                          <a:cs typeface="Leelawadee UI Semilight" panose="020B0402040204020203" pitchFamily="34" charset="-34"/>
                        </a:rPr>
                        <a:t>Certifications</a:t>
                      </a:r>
                    </a:p>
                  </a:txBody>
                  <a:tcPr marL="91441" marR="91441"/>
                </a:tc>
                <a:tc>
                  <a:txBody>
                    <a:bodyPr/>
                    <a:lstStyle/>
                    <a:p>
                      <a:r>
                        <a:rPr lang="en-AU" sz="1100" dirty="0"/>
                        <a:t>CE, FCC, PTCRB, Canada, RCM, ICASA</a:t>
                      </a:r>
                    </a:p>
                  </a:txBody>
                  <a:tcPr marL="91441" marR="91441"/>
                </a:tc>
                <a:extLst>
                  <a:ext uri="{0D108BD9-81ED-4DB2-BD59-A6C34878D82A}">
                    <a16:rowId xmlns:a16="http://schemas.microsoft.com/office/drawing/2014/main" val="1201776404"/>
                  </a:ext>
                </a:extLst>
              </a:tr>
            </a:tbl>
          </a:graphicData>
        </a:graphic>
      </p:graphicFrame>
      <p:sp>
        <p:nvSpPr>
          <p:cNvPr id="7" name="TextBox 6">
            <a:extLst>
              <a:ext uri="{FF2B5EF4-FFF2-40B4-BE49-F238E27FC236}">
                <a16:creationId xmlns:a16="http://schemas.microsoft.com/office/drawing/2014/main" id="{93A21960-DEFC-4B51-8480-3DF6115D4DA3}"/>
              </a:ext>
            </a:extLst>
          </p:cNvPr>
          <p:cNvSpPr txBox="1"/>
          <p:nvPr/>
        </p:nvSpPr>
        <p:spPr>
          <a:xfrm>
            <a:off x="77852" y="6525341"/>
            <a:ext cx="9750295" cy="307777"/>
          </a:xfrm>
          <a:prstGeom prst="rect">
            <a:avLst/>
          </a:prstGeom>
          <a:noFill/>
        </p:spPr>
        <p:txBody>
          <a:bodyPr wrap="square" rtlCol="0" anchor="t">
            <a:spAutoFit/>
          </a:bodyPr>
          <a:lstStyle/>
          <a:p>
            <a:pPr algn="ctr"/>
            <a:r>
              <a:rPr lang="en-AU" sz="1400" dirty="0">
                <a:hlinkClick r:id="rId3"/>
              </a:rPr>
              <a:t>www.digitalmatter.com</a:t>
            </a:r>
            <a:r>
              <a:rPr lang="en-AU" sz="1138" dirty="0"/>
              <a:t> </a:t>
            </a:r>
          </a:p>
        </p:txBody>
      </p:sp>
    </p:spTree>
    <p:extLst>
      <p:ext uri="{BB962C8B-B14F-4D97-AF65-F5344CB8AC3E}">
        <p14:creationId xmlns:p14="http://schemas.microsoft.com/office/powerpoint/2010/main" val="3245637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A8D23E4-B0BF-4981-81E5-7EFA59E9F4B6}"/>
              </a:ext>
            </a:extLst>
          </p:cNvPr>
          <p:cNvGraphicFramePr>
            <a:graphicFrameLocks noGrp="1"/>
          </p:cNvGraphicFramePr>
          <p:nvPr>
            <p:extLst>
              <p:ext uri="{D42A27DB-BD31-4B8C-83A1-F6EECF244321}">
                <p14:modId xmlns:p14="http://schemas.microsoft.com/office/powerpoint/2010/main" val="959681579"/>
              </p:ext>
            </p:extLst>
          </p:nvPr>
        </p:nvGraphicFramePr>
        <p:xfrm>
          <a:off x="1651002" y="1227667"/>
          <a:ext cx="6603999" cy="1854195"/>
        </p:xfrm>
        <a:graphic>
          <a:graphicData uri="http://schemas.openxmlformats.org/drawingml/2006/table">
            <a:tbl>
              <a:tblPr firstRow="1" bandRow="1">
                <a:tableStyleId>{5C22544A-7EE6-4342-B048-85BDC9FD1C3A}</a:tableStyleId>
              </a:tblPr>
              <a:tblGrid>
                <a:gridCol w="2201333">
                  <a:extLst>
                    <a:ext uri="{9D8B030D-6E8A-4147-A177-3AD203B41FA5}">
                      <a16:colId xmlns:a16="http://schemas.microsoft.com/office/drawing/2014/main" val="1959731957"/>
                    </a:ext>
                  </a:extLst>
                </a:gridCol>
                <a:gridCol w="2201333">
                  <a:extLst>
                    <a:ext uri="{9D8B030D-6E8A-4147-A177-3AD203B41FA5}">
                      <a16:colId xmlns:a16="http://schemas.microsoft.com/office/drawing/2014/main" val="3395270542"/>
                    </a:ext>
                  </a:extLst>
                </a:gridCol>
                <a:gridCol w="2201333">
                  <a:extLst>
                    <a:ext uri="{9D8B030D-6E8A-4147-A177-3AD203B41FA5}">
                      <a16:colId xmlns:a16="http://schemas.microsoft.com/office/drawing/2014/main" val="3413987024"/>
                    </a:ext>
                  </a:extLst>
                </a:gridCol>
              </a:tblGrid>
              <a:tr h="370839">
                <a:tc>
                  <a:txBody>
                    <a:bodyPr/>
                    <a:lstStyle/>
                    <a:p>
                      <a:r>
                        <a:rPr lang="en-AU" sz="1000" dirty="0"/>
                        <a:t>Version</a:t>
                      </a:r>
                    </a:p>
                  </a:txBody>
                  <a:tcPr marL="91441" marR="91441"/>
                </a:tc>
                <a:tc>
                  <a:txBody>
                    <a:bodyPr/>
                    <a:lstStyle/>
                    <a:p>
                      <a:r>
                        <a:rPr lang="en-AU" sz="1000" dirty="0"/>
                        <a:t>Date</a:t>
                      </a:r>
                    </a:p>
                  </a:txBody>
                  <a:tcPr marL="91441" marR="91441"/>
                </a:tc>
                <a:tc>
                  <a:txBody>
                    <a:bodyPr/>
                    <a:lstStyle/>
                    <a:p>
                      <a:r>
                        <a:rPr lang="en-AU" sz="1000" dirty="0"/>
                        <a:t>Changes</a:t>
                      </a:r>
                    </a:p>
                  </a:txBody>
                  <a:tcPr marL="91441" marR="91441"/>
                </a:tc>
                <a:extLst>
                  <a:ext uri="{0D108BD9-81ED-4DB2-BD59-A6C34878D82A}">
                    <a16:rowId xmlns:a16="http://schemas.microsoft.com/office/drawing/2014/main" val="1419119723"/>
                  </a:ext>
                </a:extLst>
              </a:tr>
              <a:tr h="370839">
                <a:tc>
                  <a:txBody>
                    <a:bodyPr/>
                    <a:lstStyle/>
                    <a:p>
                      <a:r>
                        <a:rPr lang="en-AU" sz="1000" dirty="0"/>
                        <a:t>2.0</a:t>
                      </a:r>
                    </a:p>
                  </a:txBody>
                  <a:tcPr marL="91441" marR="91441"/>
                </a:tc>
                <a:tc>
                  <a:txBody>
                    <a:bodyPr/>
                    <a:lstStyle/>
                    <a:p>
                      <a:r>
                        <a:rPr lang="en-AU" sz="1000" dirty="0"/>
                        <a:t>5/9/18</a:t>
                      </a:r>
                    </a:p>
                  </a:txBody>
                  <a:tcPr marL="91441" marR="91441"/>
                </a:tc>
                <a:tc>
                  <a:txBody>
                    <a:bodyPr/>
                    <a:lstStyle/>
                    <a:p>
                      <a:r>
                        <a:rPr lang="en-AU" sz="1000" dirty="0"/>
                        <a:t>New format with datasheet info</a:t>
                      </a:r>
                    </a:p>
                  </a:txBody>
                  <a:tcPr marL="91441" marR="91441"/>
                </a:tc>
                <a:extLst>
                  <a:ext uri="{0D108BD9-81ED-4DB2-BD59-A6C34878D82A}">
                    <a16:rowId xmlns:a16="http://schemas.microsoft.com/office/drawing/2014/main" val="1608954867"/>
                  </a:ext>
                </a:extLst>
              </a:tr>
              <a:tr h="370839">
                <a:tc>
                  <a:txBody>
                    <a:bodyPr/>
                    <a:lstStyle/>
                    <a:p>
                      <a:r>
                        <a:rPr lang="en-AU" sz="1000" dirty="0"/>
                        <a:t>2.1</a:t>
                      </a:r>
                    </a:p>
                  </a:txBody>
                  <a:tcPr marL="91441" marR="91441"/>
                </a:tc>
                <a:tc>
                  <a:txBody>
                    <a:bodyPr/>
                    <a:lstStyle/>
                    <a:p>
                      <a:r>
                        <a:rPr lang="en-AU" sz="1000" dirty="0"/>
                        <a:t>27/9</a:t>
                      </a:r>
                    </a:p>
                  </a:txBody>
                  <a:tcPr marL="91441" marR="91441"/>
                </a:tc>
                <a:tc>
                  <a:txBody>
                    <a:bodyPr/>
                    <a:lstStyle/>
                    <a:p>
                      <a:r>
                        <a:rPr lang="en-AU" sz="1000" dirty="0"/>
                        <a:t>Added Max input Voltage</a:t>
                      </a:r>
                    </a:p>
                  </a:txBody>
                  <a:tcPr marL="91441" marR="91441"/>
                </a:tc>
                <a:extLst>
                  <a:ext uri="{0D108BD9-81ED-4DB2-BD59-A6C34878D82A}">
                    <a16:rowId xmlns:a16="http://schemas.microsoft.com/office/drawing/2014/main" val="726328751"/>
                  </a:ext>
                </a:extLst>
              </a:tr>
              <a:tr h="370839">
                <a:tc>
                  <a:txBody>
                    <a:bodyPr/>
                    <a:lstStyle/>
                    <a:p>
                      <a:endParaRPr lang="en-AU" sz="1000"/>
                    </a:p>
                  </a:txBody>
                  <a:tcPr marL="91441" marR="91441"/>
                </a:tc>
                <a:tc>
                  <a:txBody>
                    <a:bodyPr/>
                    <a:lstStyle/>
                    <a:p>
                      <a:endParaRPr lang="en-AU" sz="1000" dirty="0"/>
                    </a:p>
                  </a:txBody>
                  <a:tcPr marL="91441" marR="91441"/>
                </a:tc>
                <a:tc>
                  <a:txBody>
                    <a:bodyPr/>
                    <a:lstStyle/>
                    <a:p>
                      <a:endParaRPr lang="en-AU" sz="1000"/>
                    </a:p>
                  </a:txBody>
                  <a:tcPr marL="91441" marR="91441"/>
                </a:tc>
                <a:extLst>
                  <a:ext uri="{0D108BD9-81ED-4DB2-BD59-A6C34878D82A}">
                    <a16:rowId xmlns:a16="http://schemas.microsoft.com/office/drawing/2014/main" val="593488007"/>
                  </a:ext>
                </a:extLst>
              </a:tr>
              <a:tr h="370839">
                <a:tc>
                  <a:txBody>
                    <a:bodyPr/>
                    <a:lstStyle/>
                    <a:p>
                      <a:endParaRPr lang="en-AU" sz="1000" dirty="0"/>
                    </a:p>
                  </a:txBody>
                  <a:tcPr marL="91441" marR="91441"/>
                </a:tc>
                <a:tc>
                  <a:txBody>
                    <a:bodyPr/>
                    <a:lstStyle/>
                    <a:p>
                      <a:endParaRPr lang="en-AU" sz="1000" dirty="0"/>
                    </a:p>
                  </a:txBody>
                  <a:tcPr marL="91441" marR="91441"/>
                </a:tc>
                <a:tc>
                  <a:txBody>
                    <a:bodyPr/>
                    <a:lstStyle/>
                    <a:p>
                      <a:endParaRPr lang="en-AU" sz="1000" dirty="0"/>
                    </a:p>
                  </a:txBody>
                  <a:tcPr marL="91441" marR="91441"/>
                </a:tc>
                <a:extLst>
                  <a:ext uri="{0D108BD9-81ED-4DB2-BD59-A6C34878D82A}">
                    <a16:rowId xmlns:a16="http://schemas.microsoft.com/office/drawing/2014/main" val="1956576304"/>
                  </a:ext>
                </a:extLst>
              </a:tr>
            </a:tbl>
          </a:graphicData>
        </a:graphic>
      </p:graphicFrame>
    </p:spTree>
    <p:extLst>
      <p:ext uri="{BB962C8B-B14F-4D97-AF65-F5344CB8AC3E}">
        <p14:creationId xmlns:p14="http://schemas.microsoft.com/office/powerpoint/2010/main" val="1155070883"/>
      </p:ext>
    </p:extLst>
  </p:cSld>
  <p:clrMapOvr>
    <a:masterClrMapping/>
  </p:clrMapOvr>
</p:sld>
</file>

<file path=ppt/theme/theme1.xml><?xml version="1.0" encoding="utf-8"?>
<a:theme xmlns:a="http://schemas.openxmlformats.org/drawingml/2006/main" name="2_DM Brochur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F7E722E7D33974986DB78B7FAB90374" ma:contentTypeVersion="10" ma:contentTypeDescription="Create a new document." ma:contentTypeScope="" ma:versionID="6728b159b213719c11f3272634ae55eb">
  <xsd:schema xmlns:xsd="http://www.w3.org/2001/XMLSchema" xmlns:xs="http://www.w3.org/2001/XMLSchema" xmlns:p="http://schemas.microsoft.com/office/2006/metadata/properties" xmlns:ns2="ba1e2f0f-0ee4-48cc-96a7-7a6e2b91bbb4" xmlns:ns3="51b02070-041a-4ac4-a9db-47236743d6a1" targetNamespace="http://schemas.microsoft.com/office/2006/metadata/properties" ma:root="true" ma:fieldsID="e9f155585b8650f8b33c62dd32ce2ae0" ns2:_="" ns3:_="">
    <xsd:import namespace="ba1e2f0f-0ee4-48cc-96a7-7a6e2b91bbb4"/>
    <xsd:import namespace="51b02070-041a-4ac4-a9db-47236743d6a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1e2f0f-0ee4-48cc-96a7-7a6e2b91bbb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1b02070-041a-4ac4-a9db-47236743d6a1"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E6AF67-12AA-46CE-9B6E-FFB47E3E15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1e2f0f-0ee4-48cc-96a7-7a6e2b91bbb4"/>
    <ds:schemaRef ds:uri="51b02070-041a-4ac4-a9db-47236743d6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BEB9E07-CF3C-49F5-B79A-5FC53A735E92}">
  <ds:schemaRefs>
    <ds:schemaRef ds:uri="http://purl.org/dc/dcmitype/"/>
    <ds:schemaRef ds:uri="http://schemas.microsoft.com/office/infopath/2007/PartnerControls"/>
    <ds:schemaRef ds:uri="http://purl.org/dc/elements/1.1/"/>
    <ds:schemaRef ds:uri="http://schemas.microsoft.com/office/2006/documentManagement/types"/>
    <ds:schemaRef ds:uri="ba1e2f0f-0ee4-48cc-96a7-7a6e2b91bbb4"/>
    <ds:schemaRef ds:uri="http://purl.org/dc/terms/"/>
    <ds:schemaRef ds:uri="http://schemas.openxmlformats.org/package/2006/metadata/core-properties"/>
    <ds:schemaRef ds:uri="51b02070-041a-4ac4-a9db-47236743d6a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1E149DAC-88DB-4F11-9077-950C62F255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387</TotalTime>
  <Words>859</Words>
  <Application>Microsoft Office PowerPoint</Application>
  <PresentationFormat>A4 Paper (210x297 mm)</PresentationFormat>
  <Paragraphs>110</Paragraphs>
  <Slides>4</Slides>
  <Notes>1</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Leelawadee UI Semilight</vt:lpstr>
      <vt:lpstr>2_DM Brochure</vt:lpstr>
      <vt:lpstr>Oyster 2G/3G Cellular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Oyster Cellular Datasheet</dc:title>
  <dc:creator>Matt Clark-Massera</dc:creator>
  <cp:keywords/>
  <cp:lastModifiedBy>Matthew Clark-Massera</cp:lastModifiedBy>
  <cp:revision>8</cp:revision>
  <dcterms:modified xsi:type="dcterms:W3CDTF">2018-09-27T01:53:02Z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0x0101001F7E722E7D33974986DB78B7FAB90374</vt:lpwstr>
  </property>
</Properties>
</file>